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1" r:id="rId3"/>
    <p:sldId id="272" r:id="rId4"/>
    <p:sldId id="266" r:id="rId5"/>
    <p:sldId id="274" r:id="rId6"/>
    <p:sldId id="257" r:id="rId7"/>
    <p:sldId id="263" r:id="rId8"/>
    <p:sldId id="259" r:id="rId9"/>
    <p:sldId id="275" r:id="rId10"/>
    <p:sldId id="260" r:id="rId11"/>
    <p:sldId id="268" r:id="rId12"/>
    <p:sldId id="261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84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8966F-AABD-4109-BE2A-C3137D896E36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03548-85E5-4A16-9B58-B95C6ED97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8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78C-74FF-4971-957E-4116D0C8BE1D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89AE-EF04-4835-ADD3-F300CAFA77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78C-74FF-4971-957E-4116D0C8BE1D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89AE-EF04-4835-ADD3-F300CAFA77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78C-74FF-4971-957E-4116D0C8BE1D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89AE-EF04-4835-ADD3-F300CAFA77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78C-74FF-4971-957E-4116D0C8BE1D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89AE-EF04-4835-ADD3-F300CAFA77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78C-74FF-4971-957E-4116D0C8BE1D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89AE-EF04-4835-ADD3-F300CAFA77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78C-74FF-4971-957E-4116D0C8BE1D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89AE-EF04-4835-ADD3-F300CAFA77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78C-74FF-4971-957E-4116D0C8BE1D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89AE-EF04-4835-ADD3-F300CAFA77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78C-74FF-4971-957E-4116D0C8BE1D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89AE-EF04-4835-ADD3-F300CAFA77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78C-74FF-4971-957E-4116D0C8BE1D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89AE-EF04-4835-ADD3-F300CAFA77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78C-74FF-4971-957E-4116D0C8BE1D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89AE-EF04-4835-ADD3-F300CAFA77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78C-74FF-4971-957E-4116D0C8BE1D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89AE-EF04-4835-ADD3-F300CAFA77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7078C-74FF-4971-957E-4116D0C8BE1D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189AE-EF04-4835-ADD3-F300CAFA77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mercy.com/" TargetMode="External"/><Relationship Id="rId2" Type="http://schemas.openxmlformats.org/officeDocument/2006/relationships/hyperlink" Target="http://www.healthsourceofohi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ewishhospitalcincinnati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y-data.com/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consumer.discoverohio.com/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cincinnatius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hyperlink" Target="http://ohio.gov/tourism/" TargetMode="Externa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fseinc.net/Projects/Images/healthsour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5436122"/>
            <a:ext cx="3038475" cy="14382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Arial Black" pitchFamily="34" charset="0"/>
              </a:rPr>
              <a:t>A. T. Still University</a:t>
            </a: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b="1" dirty="0" smtClean="0">
                <a:solidFill>
                  <a:schemeClr val="bg1"/>
                </a:solidFill>
              </a:rPr>
              <a:t>School of Osteopathic Medicine Arizona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30" name="Picture 10" descr="http://www.collegeclasses.com/wp-content/uploads/2012/05/at-still-universit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75" y="5791200"/>
            <a:ext cx="3200400" cy="1066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67200" y="2438400"/>
            <a:ext cx="2285999" cy="1371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Lab at Southern State Community College Nursing School </a:t>
            </a:r>
          </a:p>
          <a:p>
            <a:pPr lvl="1"/>
            <a:r>
              <a:rPr lang="en-US" dirty="0" smtClean="0"/>
              <a:t>Airway management</a:t>
            </a:r>
          </a:p>
          <a:p>
            <a:pPr lvl="1"/>
            <a:r>
              <a:rPr lang="en-US" dirty="0" smtClean="0"/>
              <a:t>IV access and injections</a:t>
            </a:r>
          </a:p>
          <a:p>
            <a:pPr lvl="1"/>
            <a:r>
              <a:rPr lang="en-US" dirty="0" smtClean="0"/>
              <a:t>Arterial Blood Gas</a:t>
            </a:r>
          </a:p>
          <a:p>
            <a:pPr lvl="1"/>
            <a:r>
              <a:rPr lang="en-US" dirty="0" smtClean="0"/>
              <a:t>Sterile gown &amp; procedure</a:t>
            </a:r>
          </a:p>
          <a:p>
            <a:pPr lvl="1"/>
            <a:r>
              <a:rPr lang="en-US" dirty="0" smtClean="0"/>
              <a:t>Wound Care</a:t>
            </a:r>
          </a:p>
          <a:p>
            <a:pPr lvl="1"/>
            <a:r>
              <a:rPr lang="en-US" dirty="0" smtClean="0"/>
              <a:t>Foley catheter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2919413"/>
            <a:ext cx="5254625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04800"/>
            <a:ext cx="4627563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794657" y="2209800"/>
            <a:ext cx="991685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are we doing?</a:t>
            </a:r>
            <a:endParaRPr lang="en-US" sz="9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4114800" cy="322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8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8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80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800"/>
                            </p:stCondLst>
                            <p:childTnLst>
                              <p:par>
                                <p:cTn id="1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800"/>
                            </p:stCondLst>
                            <p:childTnLst>
                              <p:par>
                                <p:cTn id="1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8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158461"/>
            <a:ext cx="8229600" cy="547093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Access to OSCEs to prepare for Step 2 </a:t>
            </a:r>
          </a:p>
          <a:p>
            <a:pPr lvl="0"/>
            <a:r>
              <a:rPr lang="en-US" dirty="0" smtClean="0"/>
              <a:t>Interview and Personal Statement Writing workshops </a:t>
            </a:r>
          </a:p>
          <a:p>
            <a:pPr lvl="0"/>
            <a:r>
              <a:rPr lang="en-US" dirty="0" smtClean="0"/>
              <a:t>Interactions with students from OU</a:t>
            </a:r>
          </a:p>
          <a:p>
            <a:r>
              <a:rPr lang="en-US" dirty="0" smtClean="0"/>
              <a:t>Dedicated ACLS course for our students only</a:t>
            </a:r>
          </a:p>
          <a:p>
            <a:pPr lvl="0"/>
            <a:r>
              <a:rPr lang="en-US" dirty="0" smtClean="0"/>
              <a:t>Dedicated Osteopathic Hospitals in the area</a:t>
            </a:r>
          </a:p>
          <a:p>
            <a:pPr lvl="0"/>
            <a:r>
              <a:rPr lang="en-US" dirty="0" smtClean="0"/>
              <a:t>Osteopathic Society activities</a:t>
            </a:r>
          </a:p>
          <a:p>
            <a:pPr lvl="1"/>
            <a:r>
              <a:rPr lang="en-US" dirty="0"/>
              <a:t>Dinners and opportunities to interact with DO’s from all specialties in the community. </a:t>
            </a:r>
            <a:endParaRPr lang="en-US" dirty="0" smtClean="0"/>
          </a:p>
          <a:p>
            <a:pPr lvl="0"/>
            <a:r>
              <a:rPr lang="en-US" dirty="0"/>
              <a:t>Health Source of Ohio</a:t>
            </a:r>
          </a:p>
          <a:p>
            <a:pPr lvl="1"/>
            <a:r>
              <a:rPr lang="en-US" u="sng" dirty="0">
                <a:hlinkClick r:id="rId2"/>
              </a:rPr>
              <a:t>http://www.healthsourceofohio.com/</a:t>
            </a:r>
            <a:endParaRPr lang="en-US" dirty="0"/>
          </a:p>
          <a:p>
            <a:pPr lvl="0"/>
            <a:r>
              <a:rPr lang="en-US" dirty="0"/>
              <a:t>Mercy Hospitals</a:t>
            </a:r>
          </a:p>
          <a:p>
            <a:pPr lvl="1"/>
            <a:r>
              <a:rPr lang="en-US" u="sng" dirty="0">
                <a:hlinkClick r:id="rId3"/>
              </a:rPr>
              <a:t>http://www.e-mercy.com/</a:t>
            </a:r>
            <a:endParaRPr lang="en-US" dirty="0"/>
          </a:p>
          <a:p>
            <a:pPr lvl="0"/>
            <a:r>
              <a:rPr lang="en-US" dirty="0"/>
              <a:t>Jewish Hospital</a:t>
            </a:r>
          </a:p>
          <a:p>
            <a:pPr lvl="1"/>
            <a:r>
              <a:rPr lang="en-US" u="sng" dirty="0">
                <a:hlinkClick r:id="rId4"/>
              </a:rPr>
              <a:t>http://jewishhospitalcincinnati.com</a:t>
            </a:r>
            <a:r>
              <a:rPr lang="en-US" u="sng" dirty="0" smtClean="0">
                <a:hlinkClick r:id="rId4"/>
              </a:rPr>
              <a:t>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751797"/>
              </p:ext>
            </p:extLst>
          </p:nvPr>
        </p:nvGraphicFramePr>
        <p:xfrm>
          <a:off x="228600" y="939391"/>
          <a:ext cx="8458195" cy="3251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39"/>
                <a:gridCol w="1691639"/>
                <a:gridCol w="1691639"/>
                <a:gridCol w="1691639"/>
                <a:gridCol w="1691639"/>
              </a:tblGrid>
              <a:tr h="5084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Mon.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Tues.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Wed.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Thurs.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Fri.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84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Free Morning!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Small Group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Clinic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or Day off!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Small Group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928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Exam day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Epi/Bio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off!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OPP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Monthly Grand Rounds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with 3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&amp; 4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years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01821" y="152400"/>
            <a:ext cx="3089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Education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s2.mm.bing.net/images/thumbnail.aspx?q=4906906354058633&amp;id=b12080e3a16093f3c0662a742e64ac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95438" cy="304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next?</a:t>
            </a:r>
            <a:br>
              <a:rPr lang="en-US" b="1" dirty="0" smtClean="0"/>
            </a:br>
            <a:r>
              <a:rPr lang="en-US" b="1" dirty="0" smtClean="0"/>
              <a:t>Looking at Residency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100 Osteopathic Residencies in </a:t>
            </a:r>
            <a:r>
              <a:rPr lang="en-US" b="1" dirty="0" smtClean="0"/>
              <a:t>Ohio!!</a:t>
            </a:r>
            <a:endParaRPr lang="en-US" b="1" dirty="0"/>
          </a:p>
          <a:p>
            <a:pPr lvl="0"/>
            <a:r>
              <a:rPr lang="en-US" dirty="0" smtClean="0"/>
              <a:t>Wont you be my neighbor?</a:t>
            </a:r>
          </a:p>
          <a:p>
            <a:pPr lvl="1"/>
            <a:r>
              <a:rPr lang="en-US" dirty="0" smtClean="0"/>
              <a:t>3 Osteopathic Residencies in Indiana</a:t>
            </a:r>
          </a:p>
          <a:p>
            <a:pPr lvl="1"/>
            <a:r>
              <a:rPr lang="en-US" dirty="0" smtClean="0"/>
              <a:t>7 </a:t>
            </a:r>
            <a:r>
              <a:rPr lang="en-US" dirty="0"/>
              <a:t>Osteopathic Residencies in </a:t>
            </a:r>
            <a:r>
              <a:rPr lang="en-US" dirty="0" smtClean="0"/>
              <a:t>Kentucky</a:t>
            </a:r>
            <a:endParaRPr lang="en-US" dirty="0"/>
          </a:p>
          <a:p>
            <a:pPr lvl="1"/>
            <a:r>
              <a:rPr lang="en-US" dirty="0" smtClean="0"/>
              <a:t>17 </a:t>
            </a:r>
            <a:r>
              <a:rPr lang="en-US" dirty="0"/>
              <a:t>Osteopathic Residencies in </a:t>
            </a:r>
            <a:r>
              <a:rPr lang="en-US" dirty="0" smtClean="0"/>
              <a:t>West </a:t>
            </a:r>
            <a:r>
              <a:rPr lang="en-US" dirty="0"/>
              <a:t>Virginia</a:t>
            </a:r>
          </a:p>
          <a:p>
            <a:pPr lvl="1"/>
            <a:r>
              <a:rPr lang="en-US" dirty="0"/>
              <a:t>102 Osteopathic Residencies in </a:t>
            </a:r>
            <a:r>
              <a:rPr lang="en-US" dirty="0" smtClean="0"/>
              <a:t>Pennsylvania</a:t>
            </a:r>
            <a:endParaRPr lang="en-US" dirty="0"/>
          </a:p>
          <a:p>
            <a:pPr lvl="1"/>
            <a:r>
              <a:rPr lang="en-US" dirty="0"/>
              <a:t>196 Osteopathic Residencies in </a:t>
            </a:r>
            <a:r>
              <a:rPr lang="en-US" dirty="0" smtClean="0"/>
              <a:t>Michigan</a:t>
            </a:r>
          </a:p>
          <a:p>
            <a:pPr marL="285750" lvl="1">
              <a:buNone/>
            </a:pPr>
            <a:endParaRPr lang="en-US" sz="2400" dirty="0" smtClean="0"/>
          </a:p>
          <a:p>
            <a:pPr marL="285750" lvl="1">
              <a:buNone/>
            </a:pPr>
            <a:r>
              <a:rPr lang="en-US" sz="2400" dirty="0" smtClean="0"/>
              <a:t>http://www.opportunities.osteopathic.org/search/search.cfm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have we already accomplished?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06291"/>
              </p:ext>
            </p:extLst>
          </p:nvPr>
        </p:nvGraphicFramePr>
        <p:xfrm>
          <a:off x="914400" y="1295400"/>
          <a:ext cx="73152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326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MATCHED INSTITUTION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RESIDENCY PROGRAM</a:t>
                      </a:r>
                    </a:p>
                  </a:txBody>
                  <a:tcPr marL="9525" marR="9525" marT="9525" marB="0" anchor="b"/>
                </a:tc>
              </a:tr>
              <a:tr h="2776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Providence Sacred Heart Med Ctr.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Internal Medicine</a:t>
                      </a:r>
                    </a:p>
                  </a:txBody>
                  <a:tcPr marL="9525" marR="9525" marT="9525" marB="0" anchor="b"/>
                </a:tc>
              </a:tr>
              <a:tr h="326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Hospital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OG/GYN</a:t>
                      </a:r>
                    </a:p>
                  </a:txBody>
                  <a:tcPr marL="9525" marR="9525" marT="9525" marB="0" anchor="b"/>
                </a:tc>
              </a:tr>
              <a:tr h="326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MSUCOM/St. Joseph Mercy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Emergency Med</a:t>
                      </a:r>
                    </a:p>
                  </a:txBody>
                  <a:tcPr marL="9525" marR="9525" marT="9525" marB="0" anchor="b"/>
                </a:tc>
              </a:tr>
              <a:tr h="326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Memorial Hospital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General Surgery</a:t>
                      </a:r>
                    </a:p>
                  </a:txBody>
                  <a:tcPr marL="9525" marR="9525" marT="9525" marB="0" anchor="b"/>
                </a:tc>
              </a:tr>
              <a:tr h="326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 of Texas/Southwestern Med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Pediatrics</a:t>
                      </a:r>
                    </a:p>
                  </a:txBody>
                  <a:tcPr marL="9525" marR="9525" marT="9525" marB="0" anchor="b"/>
                </a:tc>
              </a:tr>
              <a:tr h="326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MWU-AZCOM-Cottonwood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Internal Medicine</a:t>
                      </a:r>
                    </a:p>
                  </a:txBody>
                  <a:tcPr marL="9525" marR="9525" marT="9525" marB="0" anchor="b"/>
                </a:tc>
              </a:tr>
              <a:tr h="326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Valley Baptist Medical Center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Family Medicine</a:t>
                      </a:r>
                    </a:p>
                  </a:txBody>
                  <a:tcPr marL="9525" marR="9525" marT="9525" marB="0" anchor="b"/>
                </a:tc>
              </a:tr>
              <a:tr h="326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OUCOM/Grandview Hospital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Family Medicine</a:t>
                      </a:r>
                    </a:p>
                  </a:txBody>
                  <a:tcPr marL="9525" marR="9525" marT="9525" marB="0" anchor="b"/>
                </a:tc>
              </a:tr>
              <a:tr h="326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Grant Medical Center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Family Medicine</a:t>
                      </a:r>
                    </a:p>
                  </a:txBody>
                  <a:tcPr marL="9525" marR="9525" marT="9525" marB="0" anchor="b"/>
                </a:tc>
              </a:tr>
              <a:tr h="326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Trover Foundation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Family Medicine</a:t>
                      </a:r>
                    </a:p>
                  </a:txBody>
                  <a:tcPr marL="9525" marR="9525" marT="9525" marB="0" anchor="b"/>
                </a:tc>
              </a:tr>
              <a:tr h="326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Missouri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Emergency Medicine</a:t>
                      </a:r>
                    </a:p>
                  </a:txBody>
                  <a:tcPr marL="9525" marR="9525" marT="9525" marB="0" anchor="b"/>
                </a:tc>
              </a:tr>
              <a:tr h="326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Kent Hospital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Emergency Medicine</a:t>
                      </a:r>
                    </a:p>
                  </a:txBody>
                  <a:tcPr marL="9525" marR="9525" marT="9525" marB="0" anchor="b"/>
                </a:tc>
              </a:tr>
              <a:tr h="326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Wisconsin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Psychiatry</a:t>
                      </a:r>
                    </a:p>
                  </a:txBody>
                  <a:tcPr marL="9525" marR="9525" marT="9525" marB="0" anchor="b"/>
                </a:tc>
              </a:tr>
              <a:tr h="326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Plaza Medical Center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Internal Medicine</a:t>
                      </a:r>
                    </a:p>
                  </a:txBody>
                  <a:tcPr marL="9525" marR="9525" marT="9525" marB="0" anchor="b"/>
                </a:tc>
              </a:tr>
              <a:tr h="326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Women &amp; Childrens Hospital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Pediatrics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81000"/>
            <a:ext cx="91503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426"/>
            <a:ext cx="4953000" cy="2924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9" y="0"/>
            <a:ext cx="4457700" cy="2667000"/>
          </a:xfrm>
          <a:prstGeom prst="rect">
            <a:avLst/>
          </a:prstGeom>
        </p:spPr>
      </p:pic>
      <p:pic>
        <p:nvPicPr>
          <p:cNvPr id="15362" name="Picture 2" descr="http://www.gosunshinetours.com/images/511%20amish%20oh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795" y="-23271"/>
            <a:ext cx="4895850" cy="3438526"/>
          </a:xfrm>
          <a:prstGeom prst="rect">
            <a:avLst/>
          </a:prstGeom>
          <a:noFill/>
        </p:spPr>
      </p:pic>
      <p:pic>
        <p:nvPicPr>
          <p:cNvPr id="15364" name="Picture 4" descr="http://cincinnatiohhotels.com/images/cincinna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2321" y="3371628"/>
            <a:ext cx="4648200" cy="34861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31830" y="2548757"/>
            <a:ext cx="91866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 Ohio…</a:t>
            </a:r>
            <a:endParaRPr lang="en-US" sz="9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705" y="19934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Forbes</a:t>
            </a:r>
            <a:r>
              <a:rPr lang="en-US" b="1" dirty="0">
                <a:solidFill>
                  <a:schemeClr val="bg1"/>
                </a:solidFill>
              </a:rPr>
              <a:t> magazine declared Cincinnati the </a:t>
            </a:r>
            <a:r>
              <a:rPr lang="en-US" b="1" dirty="0" smtClean="0">
                <a:solidFill>
                  <a:schemeClr val="bg1"/>
                </a:solidFill>
              </a:rPr>
              <a:t>fifth most affordable metropolitan areas to </a:t>
            </a:r>
            <a:r>
              <a:rPr lang="en-US" b="1" dirty="0">
                <a:solidFill>
                  <a:schemeClr val="bg1"/>
                </a:solidFill>
              </a:rPr>
              <a:t>live in the United States.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8352" y="2653562"/>
            <a:ext cx="410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Forbes</a:t>
            </a:r>
            <a:r>
              <a:rPr lang="en-US" b="1" dirty="0">
                <a:solidFill>
                  <a:schemeClr val="bg1"/>
                </a:solidFill>
              </a:rPr>
              <a:t> magazine </a:t>
            </a:r>
            <a:r>
              <a:rPr lang="en-US" b="1" dirty="0" smtClean="0">
                <a:solidFill>
                  <a:schemeClr val="bg1"/>
                </a:solidFill>
              </a:rPr>
              <a:t>ranked Cincinnati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 smtClean="0">
                <a:solidFill>
                  <a:schemeClr val="bg1"/>
                </a:solidFill>
              </a:rPr>
              <a:t>ninth overall for safest cities.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6778" y="5651875"/>
            <a:ext cx="341264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AOL Real Estate ranked Cincinnati </a:t>
            </a:r>
            <a:r>
              <a:rPr lang="en-US" b="1" dirty="0" smtClean="0">
                <a:solidFill>
                  <a:schemeClr val="bg1"/>
                </a:solidFill>
              </a:rPr>
              <a:t>in its top 10 for young people, </a:t>
            </a:r>
            <a:r>
              <a:rPr lang="en-US" b="1" dirty="0">
                <a:solidFill>
                  <a:schemeClr val="bg1"/>
                </a:solidFill>
              </a:rPr>
              <a:t>recognizing Cincinnati's dirt-cheap rents and cost of </a:t>
            </a:r>
            <a:r>
              <a:rPr lang="en-US" b="1" dirty="0" smtClean="0">
                <a:solidFill>
                  <a:schemeClr val="bg1"/>
                </a:solidFill>
              </a:rPr>
              <a:t>living.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57883"/>
            <a:ext cx="4574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Lonely Planet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 smtClean="0">
                <a:solidFill>
                  <a:schemeClr val="bg1"/>
                </a:solidFill>
              </a:rPr>
              <a:t>named </a:t>
            </a:r>
            <a:r>
              <a:rPr lang="en-US" b="1" dirty="0">
                <a:solidFill>
                  <a:schemeClr val="bg1"/>
                </a:solidFill>
              </a:rPr>
              <a:t>Cincinnati </a:t>
            </a:r>
            <a:r>
              <a:rPr lang="en-US" b="1" dirty="0" smtClean="0">
                <a:solidFill>
                  <a:schemeClr val="bg1"/>
                </a:solidFill>
              </a:rPr>
              <a:t> their #3 U.S</a:t>
            </a:r>
            <a:r>
              <a:rPr lang="en-US" b="1" dirty="0">
                <a:solidFill>
                  <a:schemeClr val="bg1"/>
                </a:solidFill>
              </a:rPr>
              <a:t>. travel </a:t>
            </a:r>
            <a:r>
              <a:rPr lang="en-US" b="1" dirty="0" smtClean="0">
                <a:solidFill>
                  <a:schemeClr val="bg1"/>
                </a:solidFill>
              </a:rPr>
              <a:t>destination </a:t>
            </a:r>
            <a:r>
              <a:rPr lang="en-US" b="1" dirty="0">
                <a:solidFill>
                  <a:schemeClr val="bg1"/>
                </a:solidFill>
              </a:rPr>
              <a:t>for </a:t>
            </a:r>
            <a:r>
              <a:rPr lang="en-US" b="1" dirty="0" smtClean="0">
                <a:solidFill>
                  <a:schemeClr val="bg1"/>
                </a:solidFill>
              </a:rPr>
              <a:t>2012.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9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9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9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9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7900" y="143040"/>
            <a:ext cx="4536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Based in Mount Orab, OH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54035"/>
            <a:ext cx="4419600" cy="3403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867" y="3352800"/>
            <a:ext cx="272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 minutes from Cincinnati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6196568"/>
            <a:ext cx="367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minutes to Amish County (Adams)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2125" y="3886200"/>
            <a:ext cx="3767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Variety of rotations from inner </a:t>
            </a:r>
          </a:p>
          <a:p>
            <a:r>
              <a:rPr lang="en-US" dirty="0"/>
              <a:t>c</a:t>
            </a:r>
            <a:r>
              <a:rPr lang="en-US" dirty="0" smtClean="0"/>
              <a:t>ity to underserved rural communities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2933" y="822211"/>
            <a:ext cx="526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Variety of cultures and people: Amish to Appalachian  </a:t>
            </a:r>
            <a:endParaRPr lang="en-US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867" y="4743450"/>
            <a:ext cx="19812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-Point Star 12"/>
          <p:cNvSpPr/>
          <p:nvPr/>
        </p:nvSpPr>
        <p:spPr>
          <a:xfrm>
            <a:off x="0" y="61087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58286" y="1208489"/>
            <a:ext cx="588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Affiliations </a:t>
            </a:r>
            <a:r>
              <a:rPr lang="en-US" dirty="0"/>
              <a:t>with </a:t>
            </a:r>
            <a:r>
              <a:rPr lang="en-US" dirty="0" smtClean="0"/>
              <a:t>world class </a:t>
            </a:r>
            <a:r>
              <a:rPr lang="en-US" dirty="0"/>
              <a:t>Cincinnati Children's and OUCOM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432594"/>
            <a:ext cx="4604261" cy="23352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Healthsource of Ohio</a:t>
            </a:r>
          </a:p>
          <a:p>
            <a:pPr marL="457200" lvl="1" indent="0">
              <a:buNone/>
            </a:pPr>
            <a:r>
              <a:rPr lang="en-US" dirty="0" smtClean="0"/>
              <a:t>A not-for-profit primary care organization consisting of medical, dental, and mental health services.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-31830" y="2548757"/>
            <a:ext cx="91866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 are we?</a:t>
            </a:r>
            <a:endParaRPr lang="en-US" sz="9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9" y="4742148"/>
            <a:ext cx="5289630" cy="21158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429000"/>
            <a:ext cx="2286000" cy="3429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173730"/>
            <a:ext cx="4876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RDMEs</a:t>
            </a:r>
          </a:p>
          <a:p>
            <a:pPr lvl="1"/>
            <a:r>
              <a:rPr lang="en-US" sz="2600" dirty="0"/>
              <a:t>E. Ann Pedigo M.D.</a:t>
            </a:r>
          </a:p>
          <a:p>
            <a:pPr lvl="1"/>
            <a:r>
              <a:rPr lang="en-US" sz="2600" dirty="0"/>
              <a:t>Catherine A. Shanahan M.D. </a:t>
            </a:r>
          </a:p>
          <a:p>
            <a:pPr lvl="1"/>
            <a:r>
              <a:rPr lang="en-US" sz="2600" dirty="0"/>
              <a:t>Richard Broder-Oldach D.O.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791393" cy="2687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0045"/>
            <a:ext cx="2142633" cy="2667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6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6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6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6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9741" y="2967335"/>
            <a:ext cx="3664529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Testimonies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from Alumni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42037"/>
            <a:ext cx="4432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“I </a:t>
            </a:r>
            <a:r>
              <a:rPr lang="en-US" dirty="0"/>
              <a:t>think the biggest "pro's" are Dr. Pedigo and Dr. Shanahan. They are well-connected, knowledgeable, compassionate, sincere, and patient. I can't think of any better advocates for the students and their families</a:t>
            </a:r>
            <a:r>
              <a:rPr lang="en-US" dirty="0" smtClean="0"/>
              <a:t>.” </a:t>
            </a:r>
          </a:p>
          <a:p>
            <a:pPr algn="ctr"/>
            <a:r>
              <a:rPr lang="en-US" dirty="0" smtClean="0"/>
              <a:t>Dr. Russell Roberts, 2012 IM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4270" y="2514600"/>
            <a:ext cx="2727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“Pros: </a:t>
            </a:r>
            <a:r>
              <a:rPr lang="en-US" dirty="0"/>
              <a:t>Dr. Pedigo &amp; Dr. Shanahan. Need I say more? Really, you will never have a better advocate for your education. They care a lot about you and they show it</a:t>
            </a:r>
            <a:r>
              <a:rPr lang="en-US" dirty="0" smtClean="0"/>
              <a:t>.”</a:t>
            </a:r>
          </a:p>
          <a:p>
            <a:pPr algn="ctr"/>
            <a:r>
              <a:rPr lang="en-US" dirty="0" smtClean="0"/>
              <a:t>Dr. Jeffery Neitzel, </a:t>
            </a:r>
          </a:p>
          <a:p>
            <a:pPr algn="ctr"/>
            <a:r>
              <a:rPr lang="en-US" dirty="0" smtClean="0"/>
              <a:t>2011 Surgery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51816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"I am </a:t>
            </a:r>
            <a:r>
              <a:rPr lang="en-US" dirty="0" smtClean="0"/>
              <a:t>confident </a:t>
            </a:r>
            <a:r>
              <a:rPr lang="en-US" dirty="0"/>
              <a:t>that I can go anywhere and be successful with the training I received from health source." </a:t>
            </a:r>
            <a:endParaRPr lang="en-US" dirty="0" smtClean="0"/>
          </a:p>
          <a:p>
            <a:pPr algn="ctr"/>
            <a:r>
              <a:rPr lang="en-US" dirty="0" smtClean="0"/>
              <a:t>Dr. Lenora Evans-Hollmann, 2012 FP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30800" y="353874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“Dr</a:t>
            </a:r>
            <a:r>
              <a:rPr lang="en-US" dirty="0"/>
              <a:t>. Pedigo and Dr. </a:t>
            </a:r>
            <a:r>
              <a:rPr lang="en-US" dirty="0" smtClean="0"/>
              <a:t>Shanahan are invaluable to your medical career from start to finish.  Even after graduating they have been there for me.  They go above and beyond and you can’t put a price on that.”</a:t>
            </a:r>
          </a:p>
          <a:p>
            <a:pPr algn="ctr"/>
            <a:r>
              <a:rPr lang="en-US" dirty="0" smtClean="0"/>
              <a:t>Dr. Adam Levin, 2012 ER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667000"/>
            <a:ext cx="2743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“…once </a:t>
            </a:r>
            <a:r>
              <a:rPr lang="en-US" dirty="0"/>
              <a:t>you decide on a specialty, there are so many opportunities to be truly mentored by an awesome </a:t>
            </a:r>
            <a:r>
              <a:rPr lang="en-US" dirty="0" smtClean="0"/>
              <a:t>doctor… </a:t>
            </a:r>
            <a:r>
              <a:rPr lang="en-US" dirty="0"/>
              <a:t>The area is extremely affordable, even for a family living on one income or just on loans. Mt. Orab is small, but Cincinnati is close by, as is Columbus, Louisville, Indy, etc.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Dr. Paul Round, 2011 </a:t>
            </a:r>
            <a:r>
              <a:rPr lang="en-US" dirty="0" err="1" smtClean="0"/>
              <a:t>Peds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62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7" y="0"/>
            <a:ext cx="5724525" cy="2705100"/>
          </a:xfrm>
          <a:prstGeom prst="rect">
            <a:avLst/>
          </a:prstGeom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" y="2697397"/>
            <a:ext cx="9144000" cy="459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0" y="6248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School house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533400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Eastgate</a:t>
            </a:r>
            <a:r>
              <a:rPr lang="en-US" sz="2000" b="1" dirty="0" smtClean="0"/>
              <a:t> Area</a:t>
            </a:r>
          </a:p>
          <a:p>
            <a:r>
              <a:rPr lang="en-US" sz="1600" b="1" dirty="0" smtClean="0"/>
              <a:t>20mi to school</a:t>
            </a:r>
          </a:p>
          <a:p>
            <a:r>
              <a:rPr lang="en-US" sz="1600" b="1" dirty="0" smtClean="0"/>
              <a:t>20mi to downtown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49924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Downtown</a:t>
            </a:r>
          </a:p>
          <a:p>
            <a:r>
              <a:rPr lang="en-US" sz="1600" b="1" dirty="0" smtClean="0"/>
              <a:t>40mi to school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3200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Mariemont</a:t>
            </a:r>
            <a:r>
              <a:rPr lang="en-US" sz="2000" b="1" dirty="0" smtClean="0"/>
              <a:t>/Oakley area</a:t>
            </a:r>
          </a:p>
          <a:p>
            <a:r>
              <a:rPr lang="en-US" sz="1600" b="1" dirty="0" smtClean="0"/>
              <a:t>30mi to school</a:t>
            </a:r>
            <a:endParaRPr lang="en-US" sz="20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333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Housing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124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Places students live</a:t>
            </a:r>
            <a:endParaRPr lang="en-US" sz="28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962400" y="3429000"/>
            <a:ext cx="17526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447800" y="3429000"/>
            <a:ext cx="4267200" cy="1905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257800" y="3429000"/>
            <a:ext cx="457200" cy="2057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15000" y="3429000"/>
            <a:ext cx="2971800" cy="2819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3238143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Cost of living – affordable! </a:t>
            </a:r>
          </a:p>
          <a:p>
            <a:pPr lvl="1"/>
            <a:r>
              <a:rPr lang="en-US" sz="2400" dirty="0"/>
              <a:t>Mar. 2012 cost of living index in Cincinnati: 89.6 </a:t>
            </a:r>
          </a:p>
          <a:p>
            <a:pPr lvl="1"/>
            <a:r>
              <a:rPr lang="en-US" sz="2400" dirty="0"/>
              <a:t>Mar. 2012 cost of living index in East Cincinnati: 83.6</a:t>
            </a:r>
          </a:p>
          <a:p>
            <a:pPr lvl="1"/>
            <a:r>
              <a:rPr lang="en-US" sz="2400" dirty="0"/>
              <a:t>Mar. 2012 cost of living index in </a:t>
            </a:r>
            <a:r>
              <a:rPr lang="en-US" sz="2400" dirty="0" err="1"/>
              <a:t>Eastgate</a:t>
            </a:r>
            <a:r>
              <a:rPr lang="en-US" sz="2400" dirty="0"/>
              <a:t>: 84.7 </a:t>
            </a:r>
          </a:p>
          <a:p>
            <a:pPr lvl="1" algn="r">
              <a:buNone/>
            </a:pPr>
            <a:r>
              <a:rPr lang="en-US" dirty="0">
                <a:hlinkClick r:id="rId5"/>
              </a:rPr>
              <a:t>http://www.city-data.com</a:t>
            </a:r>
            <a:endParaRPr lang="en-US" dirty="0"/>
          </a:p>
          <a:p>
            <a:pPr lvl="1"/>
            <a:r>
              <a:rPr lang="en-US" sz="2400" dirty="0"/>
              <a:t>Gas prices lower than national avg. $3.78 – Sept 26, 2012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Life in Ohio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709" y="1219200"/>
            <a:ext cx="59436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Kings Island Theme Park</a:t>
            </a:r>
          </a:p>
          <a:p>
            <a:r>
              <a:rPr lang="en-US" sz="2800" dirty="0" smtClean="0"/>
              <a:t>Flying Pig Marathon</a:t>
            </a:r>
          </a:p>
          <a:p>
            <a:r>
              <a:rPr lang="en-US" sz="2800" dirty="0" smtClean="0"/>
              <a:t>Oktoberfest</a:t>
            </a:r>
          </a:p>
          <a:p>
            <a:r>
              <a:rPr lang="en-US" sz="2800" dirty="0" smtClean="0"/>
              <a:t>Cincinnati Zoo</a:t>
            </a:r>
          </a:p>
          <a:p>
            <a:r>
              <a:rPr lang="en-US" sz="2800" dirty="0" smtClean="0"/>
              <a:t>Cincinnati Aquarium</a:t>
            </a:r>
          </a:p>
          <a:p>
            <a:r>
              <a:rPr lang="en-US" sz="2800" dirty="0" smtClean="0"/>
              <a:t>Historic Underground Railroad</a:t>
            </a:r>
          </a:p>
          <a:p>
            <a:endParaRPr lang="en-US" sz="2800" dirty="0" smtClean="0"/>
          </a:p>
          <a:p>
            <a:r>
              <a:rPr lang="en-US" sz="2800" dirty="0" smtClean="0"/>
              <a:t>More ideas at </a:t>
            </a:r>
          </a:p>
          <a:p>
            <a:pPr lvl="1"/>
            <a:r>
              <a:rPr lang="en-US" sz="2400" dirty="0" smtClean="0">
                <a:hlinkClick r:id="rId2"/>
              </a:rPr>
              <a:t>http://cincinnatiusa.com/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3"/>
              </a:rPr>
              <a:t>http://consumer.discoverohio.com/#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4"/>
              </a:rPr>
              <a:t>http://ohio.gov/tourism/</a:t>
            </a: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38700" y="1143000"/>
            <a:ext cx="487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Natural Preserves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Wine Festivals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Outlet Malls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Hiking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Kayaking and Water Sports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Miles of Bicycle Trails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Red River Gorge, KY</a:t>
            </a:r>
          </a:p>
        </p:txBody>
      </p:sp>
      <p:pic>
        <p:nvPicPr>
          <p:cNvPr id="9220" name="Picture 4" descr="http://ts3.mm.bing.net/images/thumbnail.aspx?q=4770133138735122&amp;id=4c4581379a872482c2bfd0a972d9cc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8674" y="-10887"/>
            <a:ext cx="3065327" cy="4015712"/>
          </a:xfrm>
          <a:prstGeom prst="rect">
            <a:avLst/>
          </a:prstGeom>
          <a:noFill/>
        </p:spPr>
      </p:pic>
      <p:pic>
        <p:nvPicPr>
          <p:cNvPr id="9224" name="Picture 8" descr="http://blog.nickels-n-dimes.com/wp-content/uploads/2011/03/Cincinnati-zo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572691"/>
            <a:ext cx="3276600" cy="3276600"/>
          </a:xfrm>
          <a:prstGeom prst="rect">
            <a:avLst/>
          </a:prstGeom>
          <a:noFill/>
        </p:spPr>
      </p:pic>
      <p:pic>
        <p:nvPicPr>
          <p:cNvPr id="9228" name="Picture 12" descr="http://www.uncorkedcincinnati.com/wp-content/uploads/2009/11/winefestiv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10011"/>
            <a:ext cx="3793689" cy="3373084"/>
          </a:xfrm>
          <a:prstGeom prst="rect">
            <a:avLst/>
          </a:prstGeom>
          <a:noFill/>
        </p:spPr>
      </p:pic>
      <p:pic>
        <p:nvPicPr>
          <p:cNvPr id="9222" name="Picture 6" descr="http://www.buycincy.com/oktoberfest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93687" y="-10886"/>
            <a:ext cx="2284987" cy="2677886"/>
          </a:xfrm>
          <a:prstGeom prst="rect">
            <a:avLst/>
          </a:prstGeom>
          <a:noFill/>
        </p:spPr>
      </p:pic>
      <p:pic>
        <p:nvPicPr>
          <p:cNvPr id="9218" name="Picture 2" descr="http://www.trign.com/wp-content/uploads/Kings_Island_Rides_Pictur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90847" y="2667000"/>
            <a:ext cx="4081353" cy="2370556"/>
          </a:xfrm>
          <a:prstGeom prst="rect">
            <a:avLst/>
          </a:prstGeom>
          <a:noFill/>
        </p:spPr>
      </p:pic>
      <p:pic>
        <p:nvPicPr>
          <p:cNvPr id="9226" name="Picture 10" descr="http://1.bp.blogspot.com/-CEXJo9sdQIU/TeOTbLWP5LI/AAAAAAAABZQ/QCXT4W-vcEw/s800/outlet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971800"/>
            <a:ext cx="2090848" cy="20657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75150"/>
            <a:ext cx="9144000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66432" y="228600"/>
            <a:ext cx="32111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Sports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9740" y="2895600"/>
            <a:ext cx="3664529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Testimonies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For Better or For Worse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540" y="304800"/>
            <a:ext cx="236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“…for a city girl, Ohio was definitely a shock.  Country life was a little outside of my comfort zone but after 3 years I look back with fond memories!  If you aren’t use to country life you will feel out of your element…”</a:t>
            </a:r>
          </a:p>
          <a:p>
            <a:r>
              <a:rPr lang="en-US" dirty="0" smtClean="0"/>
              <a:t>Ashley, Spouse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304800"/>
            <a:ext cx="5761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“…I </a:t>
            </a:r>
            <a:r>
              <a:rPr lang="en-US" dirty="0"/>
              <a:t>don't know if other CHC sites also involve a lot of travel, but I would say that's definitely a </a:t>
            </a:r>
            <a:r>
              <a:rPr lang="en-US" dirty="0" smtClean="0"/>
              <a:t>con…”</a:t>
            </a:r>
          </a:p>
          <a:p>
            <a:r>
              <a:rPr lang="en-US" dirty="0" smtClean="0"/>
              <a:t>Lindsey, Spouse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5108" y="1473200"/>
            <a:ext cx="5299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“Not </a:t>
            </a:r>
            <a:r>
              <a:rPr lang="en-US" dirty="0"/>
              <a:t>as many opportunities to work in academic style hospitals or around </a:t>
            </a:r>
            <a:r>
              <a:rPr lang="en-US" dirty="0" smtClean="0"/>
              <a:t>residents… </a:t>
            </a:r>
            <a:r>
              <a:rPr lang="en-US" dirty="0"/>
              <a:t>(working with residents is totally different than working with </a:t>
            </a:r>
            <a:r>
              <a:rPr lang="en-US" dirty="0" smtClean="0"/>
              <a:t>attending's).”</a:t>
            </a:r>
          </a:p>
          <a:p>
            <a:r>
              <a:rPr lang="en-US" dirty="0" smtClean="0"/>
              <a:t>Dr. Jeffrey </a:t>
            </a:r>
            <a:r>
              <a:rPr lang="en-US" dirty="0" err="1" smtClean="0"/>
              <a:t>Neitzel</a:t>
            </a:r>
            <a:r>
              <a:rPr lang="en-US" dirty="0" smtClean="0"/>
              <a:t>, 2011 Surgery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7540" y="4608899"/>
            <a:ext cx="4499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It is indeed a very small area, which people need to realize before they go. Basically, the only thing nearby in Mt. </a:t>
            </a:r>
            <a:r>
              <a:rPr lang="en-US" dirty="0" err="1"/>
              <a:t>Orab</a:t>
            </a:r>
            <a:r>
              <a:rPr lang="en-US" dirty="0"/>
              <a:t> is the local grocery store, a little library, and an ice cream </a:t>
            </a:r>
            <a:r>
              <a:rPr lang="en-US" dirty="0" smtClean="0"/>
              <a:t>shop…”</a:t>
            </a:r>
          </a:p>
          <a:p>
            <a:r>
              <a:rPr lang="en-US" dirty="0" smtClean="0"/>
              <a:t>Andrea, Spouse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3733800"/>
            <a:ext cx="251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“Being </a:t>
            </a:r>
            <a:r>
              <a:rPr lang="en-US" dirty="0"/>
              <a:t>out in rural Ohio facilitated a bond that in my opinion was stronger than any other </a:t>
            </a:r>
            <a:r>
              <a:rPr lang="en-US" dirty="0" smtClean="0"/>
              <a:t>program anywhere. We still visit, travel and talk daily to fellow students and spouses…”</a:t>
            </a:r>
          </a:p>
          <a:p>
            <a:r>
              <a:rPr lang="en-US" dirty="0" smtClean="0"/>
              <a:t>Dr. Stefanie Moore, </a:t>
            </a:r>
            <a:r>
              <a:rPr lang="en-US" dirty="0" err="1" smtClean="0"/>
              <a:t>Peds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92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15057</TotalTime>
  <Words>930</Words>
  <Application>Microsoft Office PowerPoint</Application>
  <PresentationFormat>On-screen Show (4:3)</PresentationFormat>
  <Paragraphs>169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A. T. Still University School of Osteopathic Medicine Arizona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in Ohio</vt:lpstr>
      <vt:lpstr>PowerPoint Presentation</vt:lpstr>
      <vt:lpstr>PowerPoint Presentation</vt:lpstr>
      <vt:lpstr>PowerPoint Presentation</vt:lpstr>
      <vt:lpstr>PowerPoint Presentation</vt:lpstr>
      <vt:lpstr>What is next? Looking at Residency </vt:lpstr>
      <vt:lpstr>What have we already accomplished?</vt:lpstr>
    </vt:vector>
  </TitlesOfParts>
  <Company>ATSU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ATSU Student</dc:creator>
  <cp:lastModifiedBy>Joyce Haynie</cp:lastModifiedBy>
  <cp:revision>65</cp:revision>
  <dcterms:created xsi:type="dcterms:W3CDTF">2012-09-26T19:09:51Z</dcterms:created>
  <dcterms:modified xsi:type="dcterms:W3CDTF">2013-06-17T16:35:29Z</dcterms:modified>
</cp:coreProperties>
</file>