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69" r:id="rId2"/>
    <p:sldId id="281" r:id="rId3"/>
    <p:sldId id="275" r:id="rId4"/>
    <p:sldId id="256" r:id="rId5"/>
    <p:sldId id="273" r:id="rId6"/>
    <p:sldId id="274" r:id="rId7"/>
    <p:sldId id="276" r:id="rId8"/>
    <p:sldId id="270" r:id="rId9"/>
    <p:sldId id="280" r:id="rId10"/>
    <p:sldId id="257" r:id="rId11"/>
    <p:sldId id="271" r:id="rId12"/>
    <p:sldId id="272" r:id="rId13"/>
    <p:sldId id="258" r:id="rId14"/>
    <p:sldId id="259" r:id="rId15"/>
    <p:sldId id="260" r:id="rId16"/>
    <p:sldId id="261" r:id="rId17"/>
    <p:sldId id="278" r:id="rId18"/>
    <p:sldId id="262" r:id="rId19"/>
    <p:sldId id="279" r:id="rId20"/>
    <p:sldId id="263" r:id="rId21"/>
    <p:sldId id="264" r:id="rId22"/>
    <p:sldId id="283" r:id="rId23"/>
    <p:sldId id="284" r:id="rId24"/>
    <p:sldId id="285" r:id="rId25"/>
    <p:sldId id="286" r:id="rId26"/>
    <p:sldId id="287" r:id="rId27"/>
    <p:sldId id="266" r:id="rId28"/>
    <p:sldId id="267" r:id="rId29"/>
    <p:sldId id="28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647" autoAdjust="0"/>
  </p:normalViewPr>
  <p:slideViewPr>
    <p:cSldViewPr>
      <p:cViewPr>
        <p:scale>
          <a:sx n="70" d="100"/>
          <a:sy n="70" d="100"/>
        </p:scale>
        <p:origin x="-2104" y="-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F99E79-7308-4B30-98E7-9FE035E73D68}" type="doc">
      <dgm:prSet loTypeId="urn:microsoft.com/office/officeart/2005/8/layout/process2" loCatId="process" qsTypeId="urn:microsoft.com/office/officeart/2005/8/quickstyle/simple1" qsCatId="simple" csTypeId="urn:microsoft.com/office/officeart/2005/8/colors/accent1_2" csCatId="accent1" phldr="1"/>
      <dgm:spPr/>
    </dgm:pt>
    <dgm:pt modelId="{2F81D39E-1E90-421A-84E1-3764DDF2D996}">
      <dgm:prSet phldrT="[Text]"/>
      <dgm:spPr/>
      <dgm:t>
        <a:bodyPr/>
        <a:lstStyle/>
        <a:p>
          <a:r>
            <a:rPr lang="en-US" dirty="0" smtClean="0"/>
            <a:t>Course</a:t>
          </a:r>
          <a:endParaRPr lang="en-US" dirty="0"/>
        </a:p>
      </dgm:t>
    </dgm:pt>
    <dgm:pt modelId="{9E7804D4-06A4-4404-9D6F-EF489268345A}" type="parTrans" cxnId="{B5842D74-C13B-4DF2-9CEF-F211835C1503}">
      <dgm:prSet/>
      <dgm:spPr/>
      <dgm:t>
        <a:bodyPr/>
        <a:lstStyle/>
        <a:p>
          <a:endParaRPr lang="en-US"/>
        </a:p>
      </dgm:t>
    </dgm:pt>
    <dgm:pt modelId="{91064E11-791A-4B40-92DB-8A5F456BA23F}" type="sibTrans" cxnId="{B5842D74-C13B-4DF2-9CEF-F211835C1503}">
      <dgm:prSet/>
      <dgm:spPr/>
      <dgm:t>
        <a:bodyPr/>
        <a:lstStyle/>
        <a:p>
          <a:endParaRPr lang="en-US"/>
        </a:p>
      </dgm:t>
    </dgm:pt>
    <dgm:pt modelId="{F3833978-865B-4469-86C1-32D3FF2458A3}">
      <dgm:prSet phldrT="[Text]"/>
      <dgm:spPr/>
      <dgm:t>
        <a:bodyPr/>
        <a:lstStyle/>
        <a:p>
          <a:pPr algn="ctr"/>
          <a:r>
            <a:rPr lang="en-US" dirty="0" smtClean="0"/>
            <a:t>Curriculum</a:t>
          </a:r>
          <a:endParaRPr lang="en-US" dirty="0"/>
        </a:p>
      </dgm:t>
    </dgm:pt>
    <dgm:pt modelId="{714924DF-5223-4865-89CC-93FA09A978B2}" type="parTrans" cxnId="{0F15CB28-220C-47ED-8CFE-EA0046E0851A}">
      <dgm:prSet/>
      <dgm:spPr/>
      <dgm:t>
        <a:bodyPr/>
        <a:lstStyle/>
        <a:p>
          <a:endParaRPr lang="en-US"/>
        </a:p>
      </dgm:t>
    </dgm:pt>
    <dgm:pt modelId="{779C0860-6F57-4C5C-B67C-7976D08C1FA1}" type="sibTrans" cxnId="{0F15CB28-220C-47ED-8CFE-EA0046E0851A}">
      <dgm:prSet/>
      <dgm:spPr/>
      <dgm:t>
        <a:bodyPr/>
        <a:lstStyle/>
        <a:p>
          <a:endParaRPr lang="en-US"/>
        </a:p>
      </dgm:t>
    </dgm:pt>
    <dgm:pt modelId="{60E1D8E3-F6EF-42EB-9F1E-388C6774D043}">
      <dgm:prSet phldrT="[Text]"/>
      <dgm:spPr/>
      <dgm:t>
        <a:bodyPr/>
        <a:lstStyle/>
        <a:p>
          <a:r>
            <a:rPr lang="en-US" dirty="0" smtClean="0"/>
            <a:t>Accreditation</a:t>
          </a:r>
          <a:endParaRPr lang="en-US" dirty="0"/>
        </a:p>
      </dgm:t>
    </dgm:pt>
    <dgm:pt modelId="{EF583A1E-F3C1-47FD-8010-B31C1A4ED86E}" type="parTrans" cxnId="{92602E48-C3C2-4053-B966-2C6FBE242307}">
      <dgm:prSet/>
      <dgm:spPr/>
      <dgm:t>
        <a:bodyPr/>
        <a:lstStyle/>
        <a:p>
          <a:endParaRPr lang="en-US"/>
        </a:p>
      </dgm:t>
    </dgm:pt>
    <dgm:pt modelId="{BA9E84D9-3214-475D-9E90-3508D9FBBDAE}" type="sibTrans" cxnId="{92602E48-C3C2-4053-B966-2C6FBE242307}">
      <dgm:prSet/>
      <dgm:spPr/>
      <dgm:t>
        <a:bodyPr/>
        <a:lstStyle/>
        <a:p>
          <a:endParaRPr lang="en-US"/>
        </a:p>
      </dgm:t>
    </dgm:pt>
    <dgm:pt modelId="{E681DF2D-2462-4E1E-BEAC-822FD75C794A}">
      <dgm:prSet phldrT="[Text]"/>
      <dgm:spPr/>
      <dgm:t>
        <a:bodyPr/>
        <a:lstStyle/>
        <a:p>
          <a:r>
            <a:rPr lang="en-US" dirty="0" smtClean="0"/>
            <a:t>Program</a:t>
          </a:r>
          <a:endParaRPr lang="en-US" dirty="0"/>
        </a:p>
      </dgm:t>
    </dgm:pt>
    <dgm:pt modelId="{34B53953-C3BD-498D-92C1-041E285C29DF}" type="parTrans" cxnId="{5D82F9F8-73D0-4534-9907-E771E25DCD0B}">
      <dgm:prSet/>
      <dgm:spPr/>
      <dgm:t>
        <a:bodyPr/>
        <a:lstStyle/>
        <a:p>
          <a:endParaRPr lang="en-US"/>
        </a:p>
      </dgm:t>
    </dgm:pt>
    <dgm:pt modelId="{02CA230F-6866-4B6C-A48B-93F9DB0E74B2}" type="sibTrans" cxnId="{5D82F9F8-73D0-4534-9907-E771E25DCD0B}">
      <dgm:prSet/>
      <dgm:spPr/>
      <dgm:t>
        <a:bodyPr/>
        <a:lstStyle/>
        <a:p>
          <a:endParaRPr lang="en-US"/>
        </a:p>
      </dgm:t>
    </dgm:pt>
    <dgm:pt modelId="{B1005CB2-CED9-4657-8D8C-37EC4CDE2768}">
      <dgm:prSet phldrT="[Text]"/>
      <dgm:spPr/>
      <dgm:t>
        <a:bodyPr/>
        <a:lstStyle/>
        <a:p>
          <a:r>
            <a:rPr lang="en-US" dirty="0" smtClean="0"/>
            <a:t>University</a:t>
          </a:r>
          <a:endParaRPr lang="en-US" dirty="0"/>
        </a:p>
      </dgm:t>
    </dgm:pt>
    <dgm:pt modelId="{AA3A5B3D-5FA3-4EC3-BD29-F37FB1384032}" type="parTrans" cxnId="{E2472176-2DB5-438A-85F2-41A86088C1AB}">
      <dgm:prSet/>
      <dgm:spPr/>
      <dgm:t>
        <a:bodyPr/>
        <a:lstStyle/>
        <a:p>
          <a:endParaRPr lang="en-US"/>
        </a:p>
      </dgm:t>
    </dgm:pt>
    <dgm:pt modelId="{5127B6B8-2C4A-43C8-88B9-AC6A44A65590}" type="sibTrans" cxnId="{E2472176-2DB5-438A-85F2-41A86088C1AB}">
      <dgm:prSet/>
      <dgm:spPr/>
      <dgm:t>
        <a:bodyPr/>
        <a:lstStyle/>
        <a:p>
          <a:endParaRPr lang="en-US"/>
        </a:p>
      </dgm:t>
    </dgm:pt>
    <dgm:pt modelId="{FA9E5074-7AEE-410B-B588-72054689B5A4}" type="pres">
      <dgm:prSet presAssocID="{A4F99E79-7308-4B30-98E7-9FE035E73D68}" presName="linearFlow" presStyleCnt="0">
        <dgm:presLayoutVars>
          <dgm:resizeHandles val="exact"/>
        </dgm:presLayoutVars>
      </dgm:prSet>
      <dgm:spPr/>
    </dgm:pt>
    <dgm:pt modelId="{8A74F63E-2F95-452F-A61E-AA2A9182E1E9}" type="pres">
      <dgm:prSet presAssocID="{2F81D39E-1E90-421A-84E1-3764DDF2D996}" presName="node" presStyleLbl="node1" presStyleIdx="0" presStyleCnt="5">
        <dgm:presLayoutVars>
          <dgm:bulletEnabled val="1"/>
        </dgm:presLayoutVars>
      </dgm:prSet>
      <dgm:spPr/>
      <dgm:t>
        <a:bodyPr/>
        <a:lstStyle/>
        <a:p>
          <a:endParaRPr lang="en-US"/>
        </a:p>
      </dgm:t>
    </dgm:pt>
    <dgm:pt modelId="{A361059D-DCDB-43BC-B47A-4815C50A3ECD}" type="pres">
      <dgm:prSet presAssocID="{91064E11-791A-4B40-92DB-8A5F456BA23F}" presName="sibTrans" presStyleLbl="sibTrans2D1" presStyleIdx="0" presStyleCnt="4"/>
      <dgm:spPr/>
      <dgm:t>
        <a:bodyPr/>
        <a:lstStyle/>
        <a:p>
          <a:endParaRPr lang="en-US"/>
        </a:p>
      </dgm:t>
    </dgm:pt>
    <dgm:pt modelId="{B1E83FC4-F07B-4216-952A-5DE2546AB64A}" type="pres">
      <dgm:prSet presAssocID="{91064E11-791A-4B40-92DB-8A5F456BA23F}" presName="connectorText" presStyleLbl="sibTrans2D1" presStyleIdx="0" presStyleCnt="4"/>
      <dgm:spPr/>
      <dgm:t>
        <a:bodyPr/>
        <a:lstStyle/>
        <a:p>
          <a:endParaRPr lang="en-US"/>
        </a:p>
      </dgm:t>
    </dgm:pt>
    <dgm:pt modelId="{D0AA2A89-C783-4E4E-AB21-7FABDB0A9EFB}" type="pres">
      <dgm:prSet presAssocID="{F3833978-865B-4469-86C1-32D3FF2458A3}" presName="node" presStyleLbl="node1" presStyleIdx="1" presStyleCnt="5">
        <dgm:presLayoutVars>
          <dgm:bulletEnabled val="1"/>
        </dgm:presLayoutVars>
      </dgm:prSet>
      <dgm:spPr/>
      <dgm:t>
        <a:bodyPr/>
        <a:lstStyle/>
        <a:p>
          <a:endParaRPr lang="en-US"/>
        </a:p>
      </dgm:t>
    </dgm:pt>
    <dgm:pt modelId="{5319F35C-0F1E-4B21-9EF0-4597F71AE12D}" type="pres">
      <dgm:prSet presAssocID="{779C0860-6F57-4C5C-B67C-7976D08C1FA1}" presName="sibTrans" presStyleLbl="sibTrans2D1" presStyleIdx="1" presStyleCnt="4"/>
      <dgm:spPr/>
      <dgm:t>
        <a:bodyPr/>
        <a:lstStyle/>
        <a:p>
          <a:endParaRPr lang="en-US"/>
        </a:p>
      </dgm:t>
    </dgm:pt>
    <dgm:pt modelId="{76DD5C3B-970E-44EE-99F9-705F752BD096}" type="pres">
      <dgm:prSet presAssocID="{779C0860-6F57-4C5C-B67C-7976D08C1FA1}" presName="connectorText" presStyleLbl="sibTrans2D1" presStyleIdx="1" presStyleCnt="4"/>
      <dgm:spPr/>
      <dgm:t>
        <a:bodyPr/>
        <a:lstStyle/>
        <a:p>
          <a:endParaRPr lang="en-US"/>
        </a:p>
      </dgm:t>
    </dgm:pt>
    <dgm:pt modelId="{22D7EEC1-1879-449D-85D0-A6D66AF5C748}" type="pres">
      <dgm:prSet presAssocID="{E681DF2D-2462-4E1E-BEAC-822FD75C794A}" presName="node" presStyleLbl="node1" presStyleIdx="2" presStyleCnt="5">
        <dgm:presLayoutVars>
          <dgm:bulletEnabled val="1"/>
        </dgm:presLayoutVars>
      </dgm:prSet>
      <dgm:spPr/>
      <dgm:t>
        <a:bodyPr/>
        <a:lstStyle/>
        <a:p>
          <a:endParaRPr lang="en-US"/>
        </a:p>
      </dgm:t>
    </dgm:pt>
    <dgm:pt modelId="{29487323-00FA-4906-9175-63ABCFB2EF00}" type="pres">
      <dgm:prSet presAssocID="{02CA230F-6866-4B6C-A48B-93F9DB0E74B2}" presName="sibTrans" presStyleLbl="sibTrans2D1" presStyleIdx="2" presStyleCnt="4"/>
      <dgm:spPr/>
      <dgm:t>
        <a:bodyPr/>
        <a:lstStyle/>
        <a:p>
          <a:endParaRPr lang="en-US"/>
        </a:p>
      </dgm:t>
    </dgm:pt>
    <dgm:pt modelId="{76454582-E30F-4C41-AEB0-92E15CB37FB9}" type="pres">
      <dgm:prSet presAssocID="{02CA230F-6866-4B6C-A48B-93F9DB0E74B2}" presName="connectorText" presStyleLbl="sibTrans2D1" presStyleIdx="2" presStyleCnt="4"/>
      <dgm:spPr/>
      <dgm:t>
        <a:bodyPr/>
        <a:lstStyle/>
        <a:p>
          <a:endParaRPr lang="en-US"/>
        </a:p>
      </dgm:t>
    </dgm:pt>
    <dgm:pt modelId="{4DD5EE19-7035-4197-B5FC-BAC8ACA4DEA3}" type="pres">
      <dgm:prSet presAssocID="{60E1D8E3-F6EF-42EB-9F1E-388C6774D043}" presName="node" presStyleLbl="node1" presStyleIdx="3" presStyleCnt="5">
        <dgm:presLayoutVars>
          <dgm:bulletEnabled val="1"/>
        </dgm:presLayoutVars>
      </dgm:prSet>
      <dgm:spPr/>
      <dgm:t>
        <a:bodyPr/>
        <a:lstStyle/>
        <a:p>
          <a:endParaRPr lang="en-US"/>
        </a:p>
      </dgm:t>
    </dgm:pt>
    <dgm:pt modelId="{CE6FDF10-323B-4F55-9C03-7F344BFC761D}" type="pres">
      <dgm:prSet presAssocID="{BA9E84D9-3214-475D-9E90-3508D9FBBDAE}" presName="sibTrans" presStyleLbl="sibTrans2D1" presStyleIdx="3" presStyleCnt="4"/>
      <dgm:spPr/>
      <dgm:t>
        <a:bodyPr/>
        <a:lstStyle/>
        <a:p>
          <a:endParaRPr lang="en-US"/>
        </a:p>
      </dgm:t>
    </dgm:pt>
    <dgm:pt modelId="{5C539659-A23C-40E5-AA05-AE202376FFE5}" type="pres">
      <dgm:prSet presAssocID="{BA9E84D9-3214-475D-9E90-3508D9FBBDAE}" presName="connectorText" presStyleLbl="sibTrans2D1" presStyleIdx="3" presStyleCnt="4"/>
      <dgm:spPr/>
      <dgm:t>
        <a:bodyPr/>
        <a:lstStyle/>
        <a:p>
          <a:endParaRPr lang="en-US"/>
        </a:p>
      </dgm:t>
    </dgm:pt>
    <dgm:pt modelId="{E0FC717A-F1EE-4D7D-9C30-EEB66139C539}" type="pres">
      <dgm:prSet presAssocID="{B1005CB2-CED9-4657-8D8C-37EC4CDE2768}" presName="node" presStyleLbl="node1" presStyleIdx="4" presStyleCnt="5">
        <dgm:presLayoutVars>
          <dgm:bulletEnabled val="1"/>
        </dgm:presLayoutVars>
      </dgm:prSet>
      <dgm:spPr/>
      <dgm:t>
        <a:bodyPr/>
        <a:lstStyle/>
        <a:p>
          <a:endParaRPr lang="en-US"/>
        </a:p>
      </dgm:t>
    </dgm:pt>
  </dgm:ptLst>
  <dgm:cxnLst>
    <dgm:cxn modelId="{8D42BF85-ADEE-4F66-BF84-B23DA3454215}" type="presOf" srcId="{BA9E84D9-3214-475D-9E90-3508D9FBBDAE}" destId="{CE6FDF10-323B-4F55-9C03-7F344BFC761D}" srcOrd="0" destOrd="0" presId="urn:microsoft.com/office/officeart/2005/8/layout/process2"/>
    <dgm:cxn modelId="{95713854-32B4-4B87-9869-BB310297B00D}" type="presOf" srcId="{B1005CB2-CED9-4657-8D8C-37EC4CDE2768}" destId="{E0FC717A-F1EE-4D7D-9C30-EEB66139C539}" srcOrd="0" destOrd="0" presId="urn:microsoft.com/office/officeart/2005/8/layout/process2"/>
    <dgm:cxn modelId="{DBEC101D-B826-4CE7-A967-C0752D7BBB5E}" type="presOf" srcId="{91064E11-791A-4B40-92DB-8A5F456BA23F}" destId="{B1E83FC4-F07B-4216-952A-5DE2546AB64A}" srcOrd="1" destOrd="0" presId="urn:microsoft.com/office/officeart/2005/8/layout/process2"/>
    <dgm:cxn modelId="{9070EF49-4A8A-4D4B-9DB3-00CDA5E5FDE2}" type="presOf" srcId="{779C0860-6F57-4C5C-B67C-7976D08C1FA1}" destId="{5319F35C-0F1E-4B21-9EF0-4597F71AE12D}" srcOrd="0" destOrd="0" presId="urn:microsoft.com/office/officeart/2005/8/layout/process2"/>
    <dgm:cxn modelId="{B5842D74-C13B-4DF2-9CEF-F211835C1503}" srcId="{A4F99E79-7308-4B30-98E7-9FE035E73D68}" destId="{2F81D39E-1E90-421A-84E1-3764DDF2D996}" srcOrd="0" destOrd="0" parTransId="{9E7804D4-06A4-4404-9D6F-EF489268345A}" sibTransId="{91064E11-791A-4B40-92DB-8A5F456BA23F}"/>
    <dgm:cxn modelId="{B58F13C1-E8CE-46EA-AA90-850831C7DDB6}" type="presOf" srcId="{E681DF2D-2462-4E1E-BEAC-822FD75C794A}" destId="{22D7EEC1-1879-449D-85D0-A6D66AF5C748}" srcOrd="0" destOrd="0" presId="urn:microsoft.com/office/officeart/2005/8/layout/process2"/>
    <dgm:cxn modelId="{92602E48-C3C2-4053-B966-2C6FBE242307}" srcId="{A4F99E79-7308-4B30-98E7-9FE035E73D68}" destId="{60E1D8E3-F6EF-42EB-9F1E-388C6774D043}" srcOrd="3" destOrd="0" parTransId="{EF583A1E-F3C1-47FD-8010-B31C1A4ED86E}" sibTransId="{BA9E84D9-3214-475D-9E90-3508D9FBBDAE}"/>
    <dgm:cxn modelId="{6E1CA855-F843-437B-8730-C7A5B610E8C3}" type="presOf" srcId="{02CA230F-6866-4B6C-A48B-93F9DB0E74B2}" destId="{29487323-00FA-4906-9175-63ABCFB2EF00}" srcOrd="0" destOrd="0" presId="urn:microsoft.com/office/officeart/2005/8/layout/process2"/>
    <dgm:cxn modelId="{DED515A3-EDF5-4B5E-A623-F80D75F54136}" type="presOf" srcId="{779C0860-6F57-4C5C-B67C-7976D08C1FA1}" destId="{76DD5C3B-970E-44EE-99F9-705F752BD096}" srcOrd="1" destOrd="0" presId="urn:microsoft.com/office/officeart/2005/8/layout/process2"/>
    <dgm:cxn modelId="{0B79BBCF-7987-4D98-9D71-96D33993E7DB}" type="presOf" srcId="{91064E11-791A-4B40-92DB-8A5F456BA23F}" destId="{A361059D-DCDB-43BC-B47A-4815C50A3ECD}" srcOrd="0" destOrd="0" presId="urn:microsoft.com/office/officeart/2005/8/layout/process2"/>
    <dgm:cxn modelId="{A2FB1F44-5191-4154-AAE1-D5CCA9D4C1C5}" type="presOf" srcId="{F3833978-865B-4469-86C1-32D3FF2458A3}" destId="{D0AA2A89-C783-4E4E-AB21-7FABDB0A9EFB}" srcOrd="0" destOrd="0" presId="urn:microsoft.com/office/officeart/2005/8/layout/process2"/>
    <dgm:cxn modelId="{ADEDC4F7-1B21-48D6-874C-0769DFE98E3F}" type="presOf" srcId="{60E1D8E3-F6EF-42EB-9F1E-388C6774D043}" destId="{4DD5EE19-7035-4197-B5FC-BAC8ACA4DEA3}" srcOrd="0" destOrd="0" presId="urn:microsoft.com/office/officeart/2005/8/layout/process2"/>
    <dgm:cxn modelId="{0F15CB28-220C-47ED-8CFE-EA0046E0851A}" srcId="{A4F99E79-7308-4B30-98E7-9FE035E73D68}" destId="{F3833978-865B-4469-86C1-32D3FF2458A3}" srcOrd="1" destOrd="0" parTransId="{714924DF-5223-4865-89CC-93FA09A978B2}" sibTransId="{779C0860-6F57-4C5C-B67C-7976D08C1FA1}"/>
    <dgm:cxn modelId="{E2472176-2DB5-438A-85F2-41A86088C1AB}" srcId="{A4F99E79-7308-4B30-98E7-9FE035E73D68}" destId="{B1005CB2-CED9-4657-8D8C-37EC4CDE2768}" srcOrd="4" destOrd="0" parTransId="{AA3A5B3D-5FA3-4EC3-BD29-F37FB1384032}" sibTransId="{5127B6B8-2C4A-43C8-88B9-AC6A44A65590}"/>
    <dgm:cxn modelId="{90DDB818-69B7-4E7C-B62C-B54E856B67E5}" type="presOf" srcId="{2F81D39E-1E90-421A-84E1-3764DDF2D996}" destId="{8A74F63E-2F95-452F-A61E-AA2A9182E1E9}" srcOrd="0" destOrd="0" presId="urn:microsoft.com/office/officeart/2005/8/layout/process2"/>
    <dgm:cxn modelId="{1122DA7D-F397-4697-A319-44CAD936A117}" type="presOf" srcId="{02CA230F-6866-4B6C-A48B-93F9DB0E74B2}" destId="{76454582-E30F-4C41-AEB0-92E15CB37FB9}" srcOrd="1" destOrd="0" presId="urn:microsoft.com/office/officeart/2005/8/layout/process2"/>
    <dgm:cxn modelId="{46ED4785-0673-469A-91E4-DA63B2E901C0}" type="presOf" srcId="{BA9E84D9-3214-475D-9E90-3508D9FBBDAE}" destId="{5C539659-A23C-40E5-AA05-AE202376FFE5}" srcOrd="1" destOrd="0" presId="urn:microsoft.com/office/officeart/2005/8/layout/process2"/>
    <dgm:cxn modelId="{0720CF7B-323F-4A5D-9C87-97FBF46CFB1B}" type="presOf" srcId="{A4F99E79-7308-4B30-98E7-9FE035E73D68}" destId="{FA9E5074-7AEE-410B-B588-72054689B5A4}" srcOrd="0" destOrd="0" presId="urn:microsoft.com/office/officeart/2005/8/layout/process2"/>
    <dgm:cxn modelId="{5D82F9F8-73D0-4534-9907-E771E25DCD0B}" srcId="{A4F99E79-7308-4B30-98E7-9FE035E73D68}" destId="{E681DF2D-2462-4E1E-BEAC-822FD75C794A}" srcOrd="2" destOrd="0" parTransId="{34B53953-C3BD-498D-92C1-041E285C29DF}" sibTransId="{02CA230F-6866-4B6C-A48B-93F9DB0E74B2}"/>
    <dgm:cxn modelId="{420624B8-2C26-40DE-B118-FEC68E4F2D17}" type="presParOf" srcId="{FA9E5074-7AEE-410B-B588-72054689B5A4}" destId="{8A74F63E-2F95-452F-A61E-AA2A9182E1E9}" srcOrd="0" destOrd="0" presId="urn:microsoft.com/office/officeart/2005/8/layout/process2"/>
    <dgm:cxn modelId="{2B252212-3978-4E15-AF4E-8346F5B30341}" type="presParOf" srcId="{FA9E5074-7AEE-410B-B588-72054689B5A4}" destId="{A361059D-DCDB-43BC-B47A-4815C50A3ECD}" srcOrd="1" destOrd="0" presId="urn:microsoft.com/office/officeart/2005/8/layout/process2"/>
    <dgm:cxn modelId="{6A3F981D-195D-4A80-A747-FFDF200624D6}" type="presParOf" srcId="{A361059D-DCDB-43BC-B47A-4815C50A3ECD}" destId="{B1E83FC4-F07B-4216-952A-5DE2546AB64A}" srcOrd="0" destOrd="0" presId="urn:microsoft.com/office/officeart/2005/8/layout/process2"/>
    <dgm:cxn modelId="{48B24D55-FF73-45C5-9B8A-FF4B55707589}" type="presParOf" srcId="{FA9E5074-7AEE-410B-B588-72054689B5A4}" destId="{D0AA2A89-C783-4E4E-AB21-7FABDB0A9EFB}" srcOrd="2" destOrd="0" presId="urn:microsoft.com/office/officeart/2005/8/layout/process2"/>
    <dgm:cxn modelId="{99F39EED-A316-4FC3-9944-AFAF813DAAEA}" type="presParOf" srcId="{FA9E5074-7AEE-410B-B588-72054689B5A4}" destId="{5319F35C-0F1E-4B21-9EF0-4597F71AE12D}" srcOrd="3" destOrd="0" presId="urn:microsoft.com/office/officeart/2005/8/layout/process2"/>
    <dgm:cxn modelId="{8E1D7ECB-CAED-4EF5-9162-9F28F7A25560}" type="presParOf" srcId="{5319F35C-0F1E-4B21-9EF0-4597F71AE12D}" destId="{76DD5C3B-970E-44EE-99F9-705F752BD096}" srcOrd="0" destOrd="0" presId="urn:microsoft.com/office/officeart/2005/8/layout/process2"/>
    <dgm:cxn modelId="{3441152F-C13B-4F01-8EDF-C9588B364AE8}" type="presParOf" srcId="{FA9E5074-7AEE-410B-B588-72054689B5A4}" destId="{22D7EEC1-1879-449D-85D0-A6D66AF5C748}" srcOrd="4" destOrd="0" presId="urn:microsoft.com/office/officeart/2005/8/layout/process2"/>
    <dgm:cxn modelId="{8C750BEB-F981-4AFA-B6DC-2217E8333526}" type="presParOf" srcId="{FA9E5074-7AEE-410B-B588-72054689B5A4}" destId="{29487323-00FA-4906-9175-63ABCFB2EF00}" srcOrd="5" destOrd="0" presId="urn:microsoft.com/office/officeart/2005/8/layout/process2"/>
    <dgm:cxn modelId="{E8052042-505B-4FC7-97B3-20A7FC448DA2}" type="presParOf" srcId="{29487323-00FA-4906-9175-63ABCFB2EF00}" destId="{76454582-E30F-4C41-AEB0-92E15CB37FB9}" srcOrd="0" destOrd="0" presId="urn:microsoft.com/office/officeart/2005/8/layout/process2"/>
    <dgm:cxn modelId="{6CC58546-CB4E-47AA-BCF0-6717E377B0FE}" type="presParOf" srcId="{FA9E5074-7AEE-410B-B588-72054689B5A4}" destId="{4DD5EE19-7035-4197-B5FC-BAC8ACA4DEA3}" srcOrd="6" destOrd="0" presId="urn:microsoft.com/office/officeart/2005/8/layout/process2"/>
    <dgm:cxn modelId="{BE201C56-898A-493A-8CB0-D772B36202CA}" type="presParOf" srcId="{FA9E5074-7AEE-410B-B588-72054689B5A4}" destId="{CE6FDF10-323B-4F55-9C03-7F344BFC761D}" srcOrd="7" destOrd="0" presId="urn:microsoft.com/office/officeart/2005/8/layout/process2"/>
    <dgm:cxn modelId="{16CE63D5-0770-439C-8822-4767CB86F12D}" type="presParOf" srcId="{CE6FDF10-323B-4F55-9C03-7F344BFC761D}" destId="{5C539659-A23C-40E5-AA05-AE202376FFE5}" srcOrd="0" destOrd="0" presId="urn:microsoft.com/office/officeart/2005/8/layout/process2"/>
    <dgm:cxn modelId="{C0E1EA19-68B2-43FE-872A-F9A6208444D9}" type="presParOf" srcId="{FA9E5074-7AEE-410B-B588-72054689B5A4}" destId="{E0FC717A-F1EE-4D7D-9C30-EEB66139C539}" srcOrd="8"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4F63E-2F95-452F-A61E-AA2A9182E1E9}">
      <dsp:nvSpPr>
        <dsp:cNvPr id="0" name=""/>
        <dsp:cNvSpPr/>
      </dsp:nvSpPr>
      <dsp:spPr>
        <a:xfrm>
          <a:off x="995644" y="558"/>
          <a:ext cx="1437711" cy="6529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Course</a:t>
          </a:r>
          <a:endParaRPr lang="en-US" sz="1800" kern="1200" dirty="0"/>
        </a:p>
      </dsp:txBody>
      <dsp:txXfrm>
        <a:off x="1014769" y="19683"/>
        <a:ext cx="1399461" cy="614733"/>
      </dsp:txXfrm>
    </dsp:sp>
    <dsp:sp modelId="{A361059D-DCDB-43BC-B47A-4815C50A3ECD}">
      <dsp:nvSpPr>
        <dsp:cNvPr id="0" name=""/>
        <dsp:cNvSpPr/>
      </dsp:nvSpPr>
      <dsp:spPr>
        <a:xfrm rot="5400000">
          <a:off x="1592065" y="669866"/>
          <a:ext cx="244868" cy="2938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1626346" y="694353"/>
        <a:ext cx="176306" cy="171408"/>
      </dsp:txXfrm>
    </dsp:sp>
    <dsp:sp modelId="{D0AA2A89-C783-4E4E-AB21-7FABDB0A9EFB}">
      <dsp:nvSpPr>
        <dsp:cNvPr id="0" name=""/>
        <dsp:cNvSpPr/>
      </dsp:nvSpPr>
      <dsp:spPr>
        <a:xfrm>
          <a:off x="995644" y="980033"/>
          <a:ext cx="1437711" cy="6529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Curriculum</a:t>
          </a:r>
          <a:endParaRPr lang="en-US" sz="1800" kern="1200" dirty="0"/>
        </a:p>
      </dsp:txBody>
      <dsp:txXfrm>
        <a:off x="1014769" y="999158"/>
        <a:ext cx="1399461" cy="614733"/>
      </dsp:txXfrm>
    </dsp:sp>
    <dsp:sp modelId="{5319F35C-0F1E-4B21-9EF0-4597F71AE12D}">
      <dsp:nvSpPr>
        <dsp:cNvPr id="0" name=""/>
        <dsp:cNvSpPr/>
      </dsp:nvSpPr>
      <dsp:spPr>
        <a:xfrm rot="5400000">
          <a:off x="1592065" y="1649341"/>
          <a:ext cx="244868" cy="2938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1626346" y="1673828"/>
        <a:ext cx="176306" cy="171408"/>
      </dsp:txXfrm>
    </dsp:sp>
    <dsp:sp modelId="{22D7EEC1-1879-449D-85D0-A6D66AF5C748}">
      <dsp:nvSpPr>
        <dsp:cNvPr id="0" name=""/>
        <dsp:cNvSpPr/>
      </dsp:nvSpPr>
      <dsp:spPr>
        <a:xfrm>
          <a:off x="995644" y="1959508"/>
          <a:ext cx="1437711" cy="6529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Program</a:t>
          </a:r>
          <a:endParaRPr lang="en-US" sz="1800" kern="1200" dirty="0"/>
        </a:p>
      </dsp:txBody>
      <dsp:txXfrm>
        <a:off x="1014769" y="1978633"/>
        <a:ext cx="1399461" cy="614733"/>
      </dsp:txXfrm>
    </dsp:sp>
    <dsp:sp modelId="{29487323-00FA-4906-9175-63ABCFB2EF00}">
      <dsp:nvSpPr>
        <dsp:cNvPr id="0" name=""/>
        <dsp:cNvSpPr/>
      </dsp:nvSpPr>
      <dsp:spPr>
        <a:xfrm rot="5400000">
          <a:off x="1592065" y="2628816"/>
          <a:ext cx="244868" cy="2938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1626346" y="2653303"/>
        <a:ext cx="176306" cy="171408"/>
      </dsp:txXfrm>
    </dsp:sp>
    <dsp:sp modelId="{4DD5EE19-7035-4197-B5FC-BAC8ACA4DEA3}">
      <dsp:nvSpPr>
        <dsp:cNvPr id="0" name=""/>
        <dsp:cNvSpPr/>
      </dsp:nvSpPr>
      <dsp:spPr>
        <a:xfrm>
          <a:off x="995644" y="2938983"/>
          <a:ext cx="1437711" cy="6529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Accreditation</a:t>
          </a:r>
          <a:endParaRPr lang="en-US" sz="1800" kern="1200" dirty="0"/>
        </a:p>
      </dsp:txBody>
      <dsp:txXfrm>
        <a:off x="1014769" y="2958108"/>
        <a:ext cx="1399461" cy="614733"/>
      </dsp:txXfrm>
    </dsp:sp>
    <dsp:sp modelId="{CE6FDF10-323B-4F55-9C03-7F344BFC761D}">
      <dsp:nvSpPr>
        <dsp:cNvPr id="0" name=""/>
        <dsp:cNvSpPr/>
      </dsp:nvSpPr>
      <dsp:spPr>
        <a:xfrm rot="5400000">
          <a:off x="1592065" y="3608291"/>
          <a:ext cx="244868" cy="2938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1626346" y="3632778"/>
        <a:ext cx="176306" cy="171408"/>
      </dsp:txXfrm>
    </dsp:sp>
    <dsp:sp modelId="{E0FC717A-F1EE-4D7D-9C30-EEB66139C539}">
      <dsp:nvSpPr>
        <dsp:cNvPr id="0" name=""/>
        <dsp:cNvSpPr/>
      </dsp:nvSpPr>
      <dsp:spPr>
        <a:xfrm>
          <a:off x="995644" y="3918458"/>
          <a:ext cx="1437711" cy="6529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University</a:t>
          </a:r>
          <a:endParaRPr lang="en-US" sz="1800" kern="1200" dirty="0"/>
        </a:p>
      </dsp:txBody>
      <dsp:txXfrm>
        <a:off x="1014769" y="3937583"/>
        <a:ext cx="1399461" cy="614733"/>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440818-C24B-4BCA-93EC-3839C02394D7}" type="datetimeFigureOut">
              <a:rPr lang="en-US" smtClean="0"/>
              <a:t>6/10/14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8DC54E-22FA-492F-9C00-B80AFA499605}" type="slidenum">
              <a:rPr lang="en-US" smtClean="0"/>
              <a:t>‹#›</a:t>
            </a:fld>
            <a:endParaRPr lang="en-US"/>
          </a:p>
        </p:txBody>
      </p:sp>
    </p:spTree>
    <p:extLst>
      <p:ext uri="{BB962C8B-B14F-4D97-AF65-F5344CB8AC3E}">
        <p14:creationId xmlns:p14="http://schemas.microsoft.com/office/powerpoint/2010/main" val="3817270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r>
              <a:rPr lang="en-US" baseline="0" dirty="0" smtClean="0"/>
              <a:t> starts followed by “howdy” from Jane</a:t>
            </a:r>
            <a:endParaRPr lang="en-US" dirty="0"/>
          </a:p>
        </p:txBody>
      </p:sp>
      <p:sp>
        <p:nvSpPr>
          <p:cNvPr id="4" name="Slide Number Placeholder 3"/>
          <p:cNvSpPr>
            <a:spLocks noGrp="1"/>
          </p:cNvSpPr>
          <p:nvPr>
            <p:ph type="sldNum" sz="quarter" idx="10"/>
          </p:nvPr>
        </p:nvSpPr>
        <p:spPr/>
        <p:txBody>
          <a:bodyPr/>
          <a:lstStyle/>
          <a:p>
            <a:fld id="{378DC54E-22FA-492F-9C00-B80AFA499605}" type="slidenum">
              <a:rPr lang="en-US" smtClean="0"/>
              <a:t>1</a:t>
            </a:fld>
            <a:endParaRPr lang="en-US"/>
          </a:p>
        </p:txBody>
      </p:sp>
    </p:spTree>
    <p:extLst>
      <p:ext uri="{BB962C8B-B14F-4D97-AF65-F5344CB8AC3E}">
        <p14:creationId xmlns:p14="http://schemas.microsoft.com/office/powerpoint/2010/main" val="3865620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Eight transferrable skills</a:t>
            </a:r>
          </a:p>
          <a:p>
            <a:endParaRPr lang="en-US" dirty="0" smtClean="0"/>
          </a:p>
          <a:p>
            <a:r>
              <a:rPr lang="en-US" dirty="0" smtClean="0"/>
              <a:t>So</a:t>
            </a:r>
            <a:r>
              <a:rPr lang="en-US" baseline="0" dirty="0" smtClean="0"/>
              <a:t> anyone graduating from our university, from any of our programs, would be proficient in…..</a:t>
            </a:r>
          </a:p>
          <a:p>
            <a:endParaRPr lang="en-US" baseline="0" dirty="0" smtClean="0"/>
          </a:p>
          <a:p>
            <a:r>
              <a:rPr lang="en-US" baseline="0" dirty="0" smtClean="0"/>
              <a:t>So how do you know you are meeting your goal?  You need a map…..</a:t>
            </a:r>
            <a:endParaRPr lang="en-US" dirty="0"/>
          </a:p>
        </p:txBody>
      </p:sp>
      <p:sp>
        <p:nvSpPr>
          <p:cNvPr id="4" name="Slide Number Placeholder 3"/>
          <p:cNvSpPr>
            <a:spLocks noGrp="1"/>
          </p:cNvSpPr>
          <p:nvPr>
            <p:ph type="sldNum" sz="quarter" idx="10"/>
          </p:nvPr>
        </p:nvSpPr>
        <p:spPr/>
        <p:txBody>
          <a:bodyPr/>
          <a:lstStyle/>
          <a:p>
            <a:fld id="{378DC54E-22FA-492F-9C00-B80AFA499605}" type="slidenum">
              <a:rPr lang="en-US" smtClean="0"/>
              <a:t>11</a:t>
            </a:fld>
            <a:endParaRPr lang="en-US"/>
          </a:p>
        </p:txBody>
      </p:sp>
    </p:spTree>
    <p:extLst>
      <p:ext uri="{BB962C8B-B14F-4D97-AF65-F5344CB8AC3E}">
        <p14:creationId xmlns:p14="http://schemas.microsoft.com/office/powerpoint/2010/main" val="4036367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Transferrable skills become</a:t>
            </a:r>
            <a:r>
              <a:rPr lang="en-US" sz="1200" b="0" i="0" u="none" strike="noStrike" kern="1200" baseline="0" dirty="0" smtClean="0">
                <a:solidFill>
                  <a:schemeClr val="tx1"/>
                </a:solidFill>
                <a:effectLst/>
                <a:latin typeface="+mn-lt"/>
                <a:ea typeface="+mn-ea"/>
                <a:cs typeface="+mn-cs"/>
              </a:rPr>
              <a:t> part of the total programmatic competencies and are mapped to individual course competencies (when the Board says do it, you do it)</a:t>
            </a:r>
          </a:p>
          <a:p>
            <a:pPr rtl="0" fontAlgn="base"/>
            <a:endParaRPr lang="en-US" sz="1200" b="0" i="0" u="none" strike="noStrike" kern="1200" baseline="0" dirty="0" smtClean="0">
              <a:solidFill>
                <a:schemeClr val="tx1"/>
              </a:solidFill>
              <a:effectLst/>
              <a:latin typeface="+mn-lt"/>
              <a:ea typeface="+mn-ea"/>
              <a:cs typeface="+mn-cs"/>
            </a:endParaRPr>
          </a:p>
          <a:p>
            <a:pPr rtl="0" fontAlgn="base"/>
            <a:r>
              <a:rPr lang="en-US" sz="1200" b="0" i="0" u="none" strike="noStrike" kern="1200" baseline="0" dirty="0" smtClean="0">
                <a:solidFill>
                  <a:schemeClr val="tx1"/>
                </a:solidFill>
                <a:effectLst/>
                <a:latin typeface="+mn-lt"/>
                <a:ea typeface="+mn-ea"/>
                <a:cs typeface="+mn-cs"/>
              </a:rPr>
              <a:t>What we found, however, is that the transferrable skills were mapping back to program accreditation competencies.  We were so excited!  This was working!  We then started to take a look at individual course competencies and learned an important thing.</a:t>
            </a:r>
          </a:p>
          <a:p>
            <a:pPr rtl="0" fontAlgn="base"/>
            <a:endParaRPr lang="en-US" sz="1200" b="0" i="0" u="none" strike="noStrike" kern="1200" dirty="0" smtClean="0">
              <a:solidFill>
                <a:schemeClr val="tx1"/>
              </a:solidFill>
              <a:effectLst/>
              <a:latin typeface="+mn-lt"/>
              <a:ea typeface="+mn-ea"/>
              <a:cs typeface="+mn-cs"/>
            </a:endParaRPr>
          </a:p>
          <a:p>
            <a:pPr rtl="0" fontAlgn="base"/>
            <a:r>
              <a:rPr lang="en-US" sz="1200" b="0" i="0" u="none" strike="noStrike" kern="1200" dirty="0" smtClean="0">
                <a:solidFill>
                  <a:schemeClr val="tx1"/>
                </a:solidFill>
                <a:effectLst/>
                <a:latin typeface="+mn-lt"/>
                <a:ea typeface="+mn-ea"/>
                <a:cs typeface="+mn-cs"/>
              </a:rPr>
              <a:t>hint, make course competencies the SAME (or intersecting</a:t>
            </a:r>
            <a:r>
              <a:rPr lang="en-US" sz="1200" b="0" i="0" u="none" strike="noStrike" kern="1200" baseline="0" dirty="0" smtClean="0">
                <a:solidFill>
                  <a:schemeClr val="tx1"/>
                </a:solidFill>
                <a:effectLst/>
                <a:latin typeface="+mn-lt"/>
                <a:ea typeface="+mn-ea"/>
                <a:cs typeface="+mn-cs"/>
              </a:rPr>
              <a:t> with) </a:t>
            </a:r>
            <a:r>
              <a:rPr lang="en-US" sz="1200" b="0" i="0" u="none" strike="noStrike" kern="1200" dirty="0" smtClean="0">
                <a:solidFill>
                  <a:schemeClr val="tx1"/>
                </a:solidFill>
                <a:effectLst/>
                <a:latin typeface="+mn-lt"/>
                <a:ea typeface="+mn-ea"/>
                <a:cs typeface="+mn-cs"/>
              </a:rPr>
              <a:t>as programmatic competencies)(pearl of wisdom)</a:t>
            </a:r>
          </a:p>
          <a:p>
            <a:endParaRPr lang="en-US" dirty="0"/>
          </a:p>
        </p:txBody>
      </p:sp>
      <p:sp>
        <p:nvSpPr>
          <p:cNvPr id="4" name="Slide Number Placeholder 3"/>
          <p:cNvSpPr>
            <a:spLocks noGrp="1"/>
          </p:cNvSpPr>
          <p:nvPr>
            <p:ph type="sldNum" sz="quarter" idx="10"/>
          </p:nvPr>
        </p:nvSpPr>
        <p:spPr/>
        <p:txBody>
          <a:bodyPr/>
          <a:lstStyle/>
          <a:p>
            <a:fld id="{378DC54E-22FA-492F-9C00-B80AFA499605}" type="slidenum">
              <a:rPr lang="en-US" smtClean="0"/>
              <a:t>12</a:t>
            </a:fld>
            <a:endParaRPr lang="en-US"/>
          </a:p>
        </p:txBody>
      </p:sp>
    </p:spTree>
    <p:extLst>
      <p:ext uri="{BB962C8B-B14F-4D97-AF65-F5344CB8AC3E}">
        <p14:creationId xmlns:p14="http://schemas.microsoft.com/office/powerpoint/2010/main" val="1280136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So, as a school we decided to start with our Public Health Program – which</a:t>
            </a:r>
            <a:r>
              <a:rPr lang="en-US" baseline="0" dirty="0" smtClean="0">
                <a:effectLst/>
              </a:rPr>
              <a:t> incidentally is going through CEPH accreditation – so we needed to do this.</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78DC54E-22FA-492F-9C00-B80AFA499605}" type="slidenum">
              <a:rPr lang="en-US" smtClean="0"/>
              <a:t>13</a:t>
            </a:fld>
            <a:endParaRPr lang="en-US"/>
          </a:p>
        </p:txBody>
      </p:sp>
    </p:spTree>
    <p:extLst>
      <p:ext uri="{BB962C8B-B14F-4D97-AF65-F5344CB8AC3E}">
        <p14:creationId xmlns:p14="http://schemas.microsoft.com/office/powerpoint/2010/main" val="3415027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We figured this</a:t>
            </a:r>
            <a:r>
              <a:rPr lang="en-US" sz="1200" b="0" i="0" u="none" strike="noStrike" kern="1200" baseline="0" dirty="0" smtClean="0">
                <a:solidFill>
                  <a:schemeClr val="tx1"/>
                </a:solidFill>
                <a:effectLst/>
                <a:latin typeface="+mn-lt"/>
                <a:ea typeface="+mn-ea"/>
                <a:cs typeface="+mn-cs"/>
              </a:rPr>
              <a:t> out by accident</a:t>
            </a:r>
          </a:p>
          <a:p>
            <a:pPr rtl="0"/>
            <a:r>
              <a:rPr lang="en-US" sz="1200" b="0" i="0" u="none" strike="noStrike" kern="1200" baseline="0" dirty="0" smtClean="0">
                <a:solidFill>
                  <a:schemeClr val="tx1"/>
                </a:solidFill>
                <a:effectLst/>
                <a:latin typeface="+mn-lt"/>
                <a:ea typeface="+mn-ea"/>
                <a:cs typeface="+mn-cs"/>
              </a:rPr>
              <a:t>Students are required to have a field experience in order to complete the MPH program.</a:t>
            </a:r>
          </a:p>
          <a:p>
            <a:pPr rtl="0"/>
            <a:r>
              <a:rPr lang="en-US" sz="1200" b="0" i="0" u="none" strike="noStrike" kern="1200" baseline="0" dirty="0" smtClean="0">
                <a:solidFill>
                  <a:schemeClr val="tx1"/>
                </a:solidFill>
                <a:effectLst/>
                <a:latin typeface="+mn-lt"/>
                <a:ea typeface="+mn-ea"/>
                <a:cs typeface="+mn-cs"/>
              </a:rPr>
              <a:t>CEPH requires that we demonstrate how the students master the core competencies during the practicum experience = DOCUMENTATION, DOCUMENTATION, DOCUMENTATION (prove it!)</a:t>
            </a:r>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Discuss mapping TS to accreditation competencies which were mapped to curriculum, which were mapped to course (MPH and APHS competencies to CEPH competencies)</a:t>
            </a:r>
            <a:endParaRPr lang="en-US" dirty="0" smtClean="0">
              <a:effectLst/>
            </a:endParaRPr>
          </a:p>
          <a:p>
            <a:pPr rtl="0" fontAlgn="base"/>
            <a:r>
              <a:rPr lang="en-US" sz="1200" b="0" i="0" u="none" strike="noStrike" kern="1200" dirty="0" smtClean="0">
                <a:solidFill>
                  <a:schemeClr val="tx1"/>
                </a:solidFill>
                <a:effectLst/>
                <a:latin typeface="+mn-lt"/>
                <a:ea typeface="+mn-ea"/>
                <a:cs typeface="+mn-cs"/>
              </a:rPr>
              <a:t>High level analysis – don’t get bogged down in the details here</a:t>
            </a:r>
          </a:p>
          <a:p>
            <a:pPr rtl="0" fontAlgn="base"/>
            <a:r>
              <a:rPr lang="en-US" sz="1200" b="0" i="0" u="none" strike="noStrike" kern="1200" dirty="0" smtClean="0">
                <a:solidFill>
                  <a:schemeClr val="tx1"/>
                </a:solidFill>
                <a:effectLst/>
                <a:latin typeface="+mn-lt"/>
                <a:ea typeface="+mn-ea"/>
                <a:cs typeface="+mn-cs"/>
              </a:rPr>
              <a:t>Process for field experience needs to be student centered and EASY for faculty to negotiate.</a:t>
            </a:r>
          </a:p>
          <a:p>
            <a:endParaRPr lang="en-US" dirty="0"/>
          </a:p>
        </p:txBody>
      </p:sp>
      <p:sp>
        <p:nvSpPr>
          <p:cNvPr id="4" name="Slide Number Placeholder 3"/>
          <p:cNvSpPr>
            <a:spLocks noGrp="1"/>
          </p:cNvSpPr>
          <p:nvPr>
            <p:ph type="sldNum" sz="quarter" idx="10"/>
          </p:nvPr>
        </p:nvSpPr>
        <p:spPr/>
        <p:txBody>
          <a:bodyPr/>
          <a:lstStyle/>
          <a:p>
            <a:fld id="{378DC54E-22FA-492F-9C00-B80AFA499605}" type="slidenum">
              <a:rPr lang="en-US" smtClean="0"/>
              <a:t>14</a:t>
            </a:fld>
            <a:endParaRPr lang="en-US"/>
          </a:p>
        </p:txBody>
      </p:sp>
    </p:spTree>
    <p:extLst>
      <p:ext uri="{BB962C8B-B14F-4D97-AF65-F5344CB8AC3E}">
        <p14:creationId xmlns:p14="http://schemas.microsoft.com/office/powerpoint/2010/main" val="4193190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You will be overwhelmed</a:t>
            </a:r>
          </a:p>
          <a:p>
            <a:pPr rtl="0"/>
            <a:r>
              <a:rPr lang="en-US" sz="1200" b="0" i="0" u="none" strike="noStrike" kern="1200" dirty="0" smtClean="0">
                <a:solidFill>
                  <a:schemeClr val="tx1"/>
                </a:solidFill>
                <a:effectLst/>
                <a:latin typeface="+mn-lt"/>
                <a:ea typeface="+mn-ea"/>
                <a:cs typeface="+mn-cs"/>
              </a:rPr>
              <a:t>We will underwhelm</a:t>
            </a:r>
            <a:r>
              <a:rPr lang="en-US" sz="1200" b="0" i="0" u="none" strike="noStrike" kern="1200" baseline="0" dirty="0" smtClean="0">
                <a:solidFill>
                  <a:schemeClr val="tx1"/>
                </a:solidFill>
                <a:effectLst/>
                <a:latin typeface="+mn-lt"/>
                <a:ea typeface="+mn-ea"/>
                <a:cs typeface="+mn-cs"/>
              </a:rPr>
              <a:t> the process</a:t>
            </a:r>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Linking competencies to field experience binders</a:t>
            </a:r>
            <a:endParaRPr lang="en-US" dirty="0" smtClean="0">
              <a:effectLst/>
            </a:endParaRPr>
          </a:p>
          <a:p>
            <a:pPr rtl="0" fontAlgn="base"/>
            <a:r>
              <a:rPr lang="en-US" sz="1200" b="0" i="0" u="none" strike="noStrike" kern="1200" dirty="0" smtClean="0">
                <a:solidFill>
                  <a:schemeClr val="tx1"/>
                </a:solidFill>
                <a:effectLst/>
                <a:latin typeface="+mn-lt"/>
                <a:ea typeface="+mn-ea"/>
                <a:cs typeface="+mn-cs"/>
              </a:rPr>
              <a:t>Establish what your field experience is going to consist of and the process for documentation (some may have paper process already)(pearl - need paper process)</a:t>
            </a:r>
          </a:p>
          <a:p>
            <a:pPr lvl="1" rtl="0" fontAlgn="base"/>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Surprise Jane – we are moving the Health Admin program field</a:t>
            </a:r>
            <a:r>
              <a:rPr lang="en-US" sz="1200" b="0" i="0" u="none" strike="noStrike" kern="1200" baseline="0" dirty="0" smtClean="0">
                <a:solidFill>
                  <a:schemeClr val="tx1"/>
                </a:solidFill>
                <a:effectLst/>
                <a:latin typeface="+mn-lt"/>
                <a:ea typeface="+mn-ea"/>
                <a:cs typeface="+mn-cs"/>
              </a:rPr>
              <a:t> experience to TK20</a:t>
            </a:r>
            <a:endParaRPr lang="en-US" dirty="0"/>
          </a:p>
        </p:txBody>
      </p:sp>
      <p:sp>
        <p:nvSpPr>
          <p:cNvPr id="4" name="Slide Number Placeholder 3"/>
          <p:cNvSpPr>
            <a:spLocks noGrp="1"/>
          </p:cNvSpPr>
          <p:nvPr>
            <p:ph type="sldNum" sz="quarter" idx="10"/>
          </p:nvPr>
        </p:nvSpPr>
        <p:spPr/>
        <p:txBody>
          <a:bodyPr/>
          <a:lstStyle/>
          <a:p>
            <a:fld id="{378DC54E-22FA-492F-9C00-B80AFA499605}" type="slidenum">
              <a:rPr lang="en-US" smtClean="0"/>
              <a:t>15</a:t>
            </a:fld>
            <a:endParaRPr lang="en-US"/>
          </a:p>
        </p:txBody>
      </p:sp>
    </p:spTree>
    <p:extLst>
      <p:ext uri="{BB962C8B-B14F-4D97-AF65-F5344CB8AC3E}">
        <p14:creationId xmlns:p14="http://schemas.microsoft.com/office/powerpoint/2010/main" val="284133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Notice these</a:t>
            </a:r>
            <a:r>
              <a:rPr lang="en-US" sz="1200" b="0" i="0" u="none" strike="noStrike" kern="1200" baseline="0" dirty="0" smtClean="0">
                <a:solidFill>
                  <a:schemeClr val="tx1"/>
                </a:solidFill>
                <a:effectLst/>
                <a:latin typeface="+mn-lt"/>
                <a:ea typeface="+mn-ea"/>
                <a:cs typeface="+mn-cs"/>
              </a:rPr>
              <a:t> are all “</a:t>
            </a:r>
            <a:r>
              <a:rPr lang="en-US" sz="1200" b="0" i="0" u="none" strike="noStrike" kern="1200" baseline="0" dirty="0" err="1" smtClean="0">
                <a:solidFill>
                  <a:schemeClr val="tx1"/>
                </a:solidFill>
                <a:effectLst/>
                <a:latin typeface="+mn-lt"/>
                <a:ea typeface="+mn-ea"/>
                <a:cs typeface="+mn-cs"/>
              </a:rPr>
              <a:t>whats</a:t>
            </a:r>
            <a:r>
              <a:rPr lang="en-US" sz="1200" b="0" i="0" u="none" strike="noStrike" kern="1200" baseline="0" dirty="0" smtClean="0">
                <a:solidFill>
                  <a:schemeClr val="tx1"/>
                </a:solidFill>
                <a:effectLst/>
                <a:latin typeface="+mn-lt"/>
                <a:ea typeface="+mn-ea"/>
                <a:cs typeface="+mn-cs"/>
              </a:rPr>
              <a:t>” and no “</a:t>
            </a:r>
            <a:r>
              <a:rPr lang="en-US" sz="1200" b="0" i="0" u="none" strike="noStrike" kern="1200" baseline="0" dirty="0" err="1" smtClean="0">
                <a:solidFill>
                  <a:schemeClr val="tx1"/>
                </a:solidFill>
                <a:effectLst/>
                <a:latin typeface="+mn-lt"/>
                <a:ea typeface="+mn-ea"/>
                <a:cs typeface="+mn-cs"/>
              </a:rPr>
              <a:t>whos</a:t>
            </a:r>
            <a:r>
              <a:rPr lang="en-US" sz="1200" b="0" i="0" u="none" strike="noStrike" kern="1200" baseline="0" dirty="0" smtClean="0">
                <a:solidFill>
                  <a:schemeClr val="tx1"/>
                </a:solidFill>
                <a:effectLst/>
                <a:latin typeface="+mn-lt"/>
                <a:ea typeface="+mn-ea"/>
                <a:cs typeface="+mn-cs"/>
              </a:rPr>
              <a:t>”</a:t>
            </a:r>
            <a:endParaRPr lang="en-US" sz="1200" b="0" i="0" u="none" strike="noStrike" kern="1200" dirty="0" smtClean="0">
              <a:solidFill>
                <a:schemeClr val="tx1"/>
              </a:solidFill>
              <a:effectLst/>
              <a:latin typeface="+mn-lt"/>
              <a:ea typeface="+mn-ea"/>
              <a:cs typeface="+mn-cs"/>
            </a:endParaRPr>
          </a:p>
          <a:p>
            <a:pPr rtl="0" fontAlgn="base"/>
            <a:endParaRPr lang="en-US" sz="1200" b="0" i="0" u="none" strike="noStrike" kern="1200" dirty="0" smtClean="0">
              <a:solidFill>
                <a:schemeClr val="tx1"/>
              </a:solidFill>
              <a:effectLst/>
              <a:latin typeface="+mn-lt"/>
              <a:ea typeface="+mn-ea"/>
              <a:cs typeface="+mn-cs"/>
            </a:endParaRPr>
          </a:p>
          <a:p>
            <a:pPr rtl="0" fontAlgn="base"/>
            <a:r>
              <a:rPr lang="en-US" sz="1200" b="0" i="0" u="none" strike="noStrike" kern="1200" dirty="0" smtClean="0">
                <a:solidFill>
                  <a:schemeClr val="tx1"/>
                </a:solidFill>
                <a:effectLst/>
                <a:latin typeface="+mn-lt"/>
                <a:ea typeface="+mn-ea"/>
                <a:cs typeface="+mn-cs"/>
              </a:rPr>
              <a:t>Define the process flow chart - BUILD BACKWARDS! (pearl)</a:t>
            </a:r>
          </a:p>
          <a:p>
            <a:pPr lvl="1" rtl="0" fontAlgn="base"/>
            <a:r>
              <a:rPr lang="en-US" sz="1200" b="0" i="0" u="none" strike="noStrike" kern="1200" dirty="0" smtClean="0">
                <a:solidFill>
                  <a:schemeClr val="tx1"/>
                </a:solidFill>
                <a:effectLst/>
                <a:latin typeface="+mn-lt"/>
                <a:ea typeface="+mn-ea"/>
                <a:cs typeface="+mn-cs"/>
              </a:rPr>
              <a:t>What is the desired outcome/proficiency/competency that must be achieved.</a:t>
            </a:r>
          </a:p>
          <a:p>
            <a:pPr lvl="1" rtl="0" fontAlgn="base"/>
            <a:r>
              <a:rPr lang="en-US" sz="1200" b="0" i="0" u="none" strike="noStrike" kern="1200" dirty="0" smtClean="0">
                <a:solidFill>
                  <a:schemeClr val="tx1"/>
                </a:solidFill>
                <a:effectLst/>
                <a:latin typeface="+mn-lt"/>
                <a:ea typeface="+mn-ea"/>
                <a:cs typeface="+mn-cs"/>
              </a:rPr>
              <a:t>what happens when and why.  What needs to happen before something else can happen.  (pearl - Don’t really worry about who needs to be involved.)</a:t>
            </a:r>
          </a:p>
          <a:p>
            <a:pPr lvl="1" rtl="0" fontAlgn="base"/>
            <a:r>
              <a:rPr lang="en-US" sz="1200" b="0" i="0" u="none" strike="noStrike" kern="1200" dirty="0" smtClean="0">
                <a:solidFill>
                  <a:schemeClr val="tx1"/>
                </a:solidFill>
                <a:effectLst/>
                <a:latin typeface="+mn-lt"/>
                <a:ea typeface="+mn-ea"/>
                <a:cs typeface="+mn-cs"/>
              </a:rPr>
              <a:t>What is required in terms of documentation by your accrediting agency</a:t>
            </a:r>
          </a:p>
          <a:p>
            <a:endParaRPr lang="en-US" dirty="0"/>
          </a:p>
        </p:txBody>
      </p:sp>
      <p:sp>
        <p:nvSpPr>
          <p:cNvPr id="4" name="Slide Number Placeholder 3"/>
          <p:cNvSpPr>
            <a:spLocks noGrp="1"/>
          </p:cNvSpPr>
          <p:nvPr>
            <p:ph type="sldNum" sz="quarter" idx="10"/>
          </p:nvPr>
        </p:nvSpPr>
        <p:spPr/>
        <p:txBody>
          <a:bodyPr/>
          <a:lstStyle/>
          <a:p>
            <a:fld id="{378DC54E-22FA-492F-9C00-B80AFA499605}" type="slidenum">
              <a:rPr lang="en-US" smtClean="0"/>
              <a:t>16</a:t>
            </a:fld>
            <a:endParaRPr lang="en-US"/>
          </a:p>
        </p:txBody>
      </p:sp>
    </p:spTree>
    <p:extLst>
      <p:ext uri="{BB962C8B-B14F-4D97-AF65-F5344CB8AC3E}">
        <p14:creationId xmlns:p14="http://schemas.microsoft.com/office/powerpoint/2010/main" val="3185324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 yourself</a:t>
            </a:r>
            <a:r>
              <a:rPr lang="en-US" baseline="0" dirty="0" smtClean="0"/>
              <a:t> TIME to do this</a:t>
            </a:r>
          </a:p>
          <a:p>
            <a:endParaRPr lang="en-US" baseline="0" dirty="0" smtClean="0"/>
          </a:p>
          <a:p>
            <a:r>
              <a:rPr lang="en-US" baseline="0" dirty="0" smtClean="0"/>
              <a:t>We took 1 year to convert the MPH field experience to TK20!!</a:t>
            </a:r>
          </a:p>
          <a:p>
            <a:endParaRPr lang="en-US" baseline="0" dirty="0" smtClean="0"/>
          </a:p>
          <a:p>
            <a:r>
              <a:rPr lang="en-US" baseline="0" dirty="0" smtClean="0"/>
              <a:t>Don’t let the 1 year scare you – there were a couple of babies born and a gallbladder removed in this process and people were off work.</a:t>
            </a:r>
            <a:endParaRPr lang="en-US" dirty="0"/>
          </a:p>
        </p:txBody>
      </p:sp>
      <p:sp>
        <p:nvSpPr>
          <p:cNvPr id="4" name="Slide Number Placeholder 3"/>
          <p:cNvSpPr>
            <a:spLocks noGrp="1"/>
          </p:cNvSpPr>
          <p:nvPr>
            <p:ph type="sldNum" sz="quarter" idx="10"/>
          </p:nvPr>
        </p:nvSpPr>
        <p:spPr/>
        <p:txBody>
          <a:bodyPr/>
          <a:lstStyle/>
          <a:p>
            <a:fld id="{378DC54E-22FA-492F-9C00-B80AFA499605}" type="slidenum">
              <a:rPr lang="en-US" smtClean="0"/>
              <a:t>17</a:t>
            </a:fld>
            <a:endParaRPr lang="en-US"/>
          </a:p>
        </p:txBody>
      </p:sp>
    </p:spTree>
    <p:extLst>
      <p:ext uri="{BB962C8B-B14F-4D97-AF65-F5344CB8AC3E}">
        <p14:creationId xmlns:p14="http://schemas.microsoft.com/office/powerpoint/2010/main" val="627027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Gather every document currently used in the process. Assess what documents are necessary and which can be omitted with an electronic acknowledgement.  </a:t>
            </a:r>
          </a:p>
          <a:p>
            <a:pPr rtl="0" fontAlgn="base"/>
            <a:endParaRPr lang="en-US" sz="1200" b="0" i="0" u="none" strike="noStrike" kern="1200" dirty="0" smtClean="0">
              <a:solidFill>
                <a:schemeClr val="tx1"/>
              </a:solidFill>
              <a:effectLst/>
              <a:latin typeface="+mn-lt"/>
              <a:ea typeface="+mn-ea"/>
              <a:cs typeface="+mn-cs"/>
            </a:endParaRPr>
          </a:p>
          <a:p>
            <a:pPr lvl="1" rtl="0" fontAlgn="base"/>
            <a:r>
              <a:rPr lang="en-US" sz="1200" b="0" i="0" u="none" strike="noStrike" kern="1200" dirty="0" smtClean="0">
                <a:solidFill>
                  <a:schemeClr val="tx1"/>
                </a:solidFill>
                <a:effectLst/>
                <a:latin typeface="+mn-lt"/>
                <a:ea typeface="+mn-ea"/>
                <a:cs typeface="+mn-cs"/>
              </a:rPr>
              <a:t>Begin to push the envelope of what is really needed as documentation versus what is “wanted” or “we’ve always done it this way”.  (Pearl - challenge everything in the process)  TK20 is really good at the challenge everything process.  They will ask you why and what you need to do with “it”.</a:t>
            </a:r>
          </a:p>
          <a:p>
            <a:pPr lvl="1" rtl="0" fontAlgn="base"/>
            <a:endParaRPr lang="en-US" sz="1200" b="0" i="0" u="none" strike="noStrike" kern="1200" dirty="0" smtClean="0">
              <a:solidFill>
                <a:schemeClr val="tx1"/>
              </a:solidFill>
              <a:effectLst/>
              <a:latin typeface="+mn-lt"/>
              <a:ea typeface="+mn-ea"/>
              <a:cs typeface="+mn-cs"/>
            </a:endParaRPr>
          </a:p>
          <a:p>
            <a:pPr lvl="1" rtl="0" fontAlgn="base"/>
            <a:r>
              <a:rPr lang="en-US" sz="1200" b="0" i="0" u="none" strike="noStrike" kern="1200" dirty="0" smtClean="0">
                <a:solidFill>
                  <a:schemeClr val="tx1"/>
                </a:solidFill>
                <a:effectLst/>
                <a:latin typeface="+mn-lt"/>
                <a:ea typeface="+mn-ea"/>
                <a:cs typeface="+mn-cs"/>
              </a:rPr>
              <a:t>Determine what documents need to go with what process and what processes need to be completed in what order.  We used our conference room table and walked a “pretend student” through the process.</a:t>
            </a:r>
          </a:p>
          <a:p>
            <a:pPr lvl="1" rtl="0" fontAlgn="base"/>
            <a:endParaRPr lang="en-US" sz="1200" b="0" i="0" u="none" strike="noStrike" kern="1200" dirty="0" smtClean="0">
              <a:solidFill>
                <a:schemeClr val="tx1"/>
              </a:solidFill>
              <a:effectLst/>
              <a:latin typeface="+mn-lt"/>
              <a:ea typeface="+mn-ea"/>
              <a:cs typeface="+mn-cs"/>
            </a:endParaRPr>
          </a:p>
          <a:p>
            <a:pPr lvl="1" rtl="0" fontAlgn="base"/>
            <a:r>
              <a:rPr lang="en-US" sz="1200" b="0" i="0" u="none" strike="noStrike" kern="1200" dirty="0" smtClean="0">
                <a:solidFill>
                  <a:schemeClr val="tx1"/>
                </a:solidFill>
                <a:effectLst/>
                <a:latin typeface="+mn-lt"/>
                <a:ea typeface="+mn-ea"/>
                <a:cs typeface="+mn-cs"/>
              </a:rPr>
              <a:t>Your TK20</a:t>
            </a:r>
            <a:r>
              <a:rPr lang="en-US" sz="1200" b="0" i="0" u="none" strike="noStrike" kern="1200" baseline="0" dirty="0" smtClean="0">
                <a:solidFill>
                  <a:schemeClr val="tx1"/>
                </a:solidFill>
                <a:effectLst/>
                <a:latin typeface="+mn-lt"/>
                <a:ea typeface="+mn-ea"/>
                <a:cs typeface="+mn-cs"/>
              </a:rPr>
              <a:t> Consultant along with the Engineers will assist with moving documents from paper to electronic.</a:t>
            </a:r>
            <a:endParaRPr lang="en-US" sz="1200" b="0" i="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78DC54E-22FA-492F-9C00-B80AFA499605}" type="slidenum">
              <a:rPr lang="en-US" smtClean="0"/>
              <a:t>18</a:t>
            </a:fld>
            <a:endParaRPr lang="en-US"/>
          </a:p>
        </p:txBody>
      </p:sp>
    </p:spTree>
    <p:extLst>
      <p:ext uri="{BB962C8B-B14F-4D97-AF65-F5344CB8AC3E}">
        <p14:creationId xmlns:p14="http://schemas.microsoft.com/office/powerpoint/2010/main" val="4239469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 (pearl - Don’t expect that documents will automatically translate into the electronic world.)  </a:t>
            </a:r>
          </a:p>
          <a:p>
            <a:pPr rtl="0" fontAlgn="base"/>
            <a:endParaRPr lang="en-US" sz="1200" b="0" i="0" u="none" strike="noStrike" kern="1200" dirty="0" smtClean="0">
              <a:solidFill>
                <a:schemeClr val="tx1"/>
              </a:solidFill>
              <a:effectLst/>
              <a:latin typeface="+mn-lt"/>
              <a:ea typeface="+mn-ea"/>
              <a:cs typeface="+mn-cs"/>
            </a:endParaRPr>
          </a:p>
          <a:p>
            <a:pPr lvl="1" rtl="0" fontAlgn="base"/>
            <a:r>
              <a:rPr lang="en-US" sz="1200" b="0" i="0" u="none" strike="noStrike" kern="1200" dirty="0" smtClean="0">
                <a:solidFill>
                  <a:schemeClr val="tx1"/>
                </a:solidFill>
                <a:effectLst/>
                <a:latin typeface="+mn-lt"/>
                <a:ea typeface="+mn-ea"/>
                <a:cs typeface="+mn-cs"/>
              </a:rPr>
              <a:t>Understand what is an assessment (form) and an artifact - this was the hardest part for me - pearl - lean on your product consultant (include Dana’s cheat sheet)</a:t>
            </a:r>
          </a:p>
          <a:p>
            <a:endParaRPr lang="en-US" dirty="0"/>
          </a:p>
        </p:txBody>
      </p:sp>
      <p:sp>
        <p:nvSpPr>
          <p:cNvPr id="4" name="Slide Number Placeholder 3"/>
          <p:cNvSpPr>
            <a:spLocks noGrp="1"/>
          </p:cNvSpPr>
          <p:nvPr>
            <p:ph type="sldNum" sz="quarter" idx="10"/>
          </p:nvPr>
        </p:nvSpPr>
        <p:spPr/>
        <p:txBody>
          <a:bodyPr/>
          <a:lstStyle/>
          <a:p>
            <a:fld id="{378DC54E-22FA-492F-9C00-B80AFA499605}" type="slidenum">
              <a:rPr lang="en-US" smtClean="0"/>
              <a:t>19</a:t>
            </a:fld>
            <a:endParaRPr lang="en-US"/>
          </a:p>
        </p:txBody>
      </p:sp>
    </p:spTree>
    <p:extLst>
      <p:ext uri="{BB962C8B-B14F-4D97-AF65-F5344CB8AC3E}">
        <p14:creationId xmlns:p14="http://schemas.microsoft.com/office/powerpoint/2010/main" val="3927339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If you don’t have a test environment - GET ONE!  You will be building, revising, changing - safer to do so in a test environment.</a:t>
            </a:r>
          </a:p>
          <a:p>
            <a:pPr rtl="0" fontAlgn="base"/>
            <a:r>
              <a:rPr lang="en-US" sz="1200" b="0" i="0" u="none" strike="noStrike" kern="1200" dirty="0" smtClean="0">
                <a:solidFill>
                  <a:schemeClr val="tx1"/>
                </a:solidFill>
                <a:effectLst/>
                <a:latin typeface="+mn-lt"/>
                <a:ea typeface="+mn-ea"/>
                <a:cs typeface="+mn-cs"/>
              </a:rPr>
              <a:t>Find a guinea pig - find people with a sense of humor - have fun testing and trying to break what you’ve built.  Better to break it in test - TRUST ME!</a:t>
            </a:r>
          </a:p>
          <a:p>
            <a:endParaRPr lang="en-US" dirty="0"/>
          </a:p>
        </p:txBody>
      </p:sp>
      <p:sp>
        <p:nvSpPr>
          <p:cNvPr id="4" name="Slide Number Placeholder 3"/>
          <p:cNvSpPr>
            <a:spLocks noGrp="1"/>
          </p:cNvSpPr>
          <p:nvPr>
            <p:ph type="sldNum" sz="quarter" idx="10"/>
          </p:nvPr>
        </p:nvSpPr>
        <p:spPr/>
        <p:txBody>
          <a:bodyPr/>
          <a:lstStyle/>
          <a:p>
            <a:fld id="{378DC54E-22FA-492F-9C00-B80AFA499605}" type="slidenum">
              <a:rPr lang="en-US" smtClean="0"/>
              <a:t>20</a:t>
            </a:fld>
            <a:endParaRPr lang="en-US"/>
          </a:p>
        </p:txBody>
      </p:sp>
    </p:spTree>
    <p:extLst>
      <p:ext uri="{BB962C8B-B14F-4D97-AF65-F5344CB8AC3E}">
        <p14:creationId xmlns:p14="http://schemas.microsoft.com/office/powerpoint/2010/main" val="1306347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Jane</a:t>
            </a:r>
            <a:r>
              <a:rPr lang="en-US" baseline="0" dirty="0" smtClean="0"/>
              <a:t> to ask questions</a:t>
            </a:r>
          </a:p>
          <a:p>
            <a:endParaRPr lang="en-US" baseline="0" dirty="0" smtClean="0"/>
          </a:p>
          <a:p>
            <a:r>
              <a:rPr lang="en-US" baseline="0" dirty="0" smtClean="0"/>
              <a:t>End with “did we miss anyone?”</a:t>
            </a:r>
            <a:endParaRPr lang="en-US" dirty="0"/>
          </a:p>
        </p:txBody>
      </p:sp>
      <p:sp>
        <p:nvSpPr>
          <p:cNvPr id="4" name="Slide Number Placeholder 3"/>
          <p:cNvSpPr>
            <a:spLocks noGrp="1"/>
          </p:cNvSpPr>
          <p:nvPr>
            <p:ph type="sldNum" sz="quarter" idx="10"/>
          </p:nvPr>
        </p:nvSpPr>
        <p:spPr/>
        <p:txBody>
          <a:bodyPr/>
          <a:lstStyle/>
          <a:p>
            <a:fld id="{378DC54E-22FA-492F-9C00-B80AFA499605}" type="slidenum">
              <a:rPr lang="en-US" smtClean="0"/>
              <a:t>2</a:t>
            </a:fld>
            <a:endParaRPr lang="en-US"/>
          </a:p>
        </p:txBody>
      </p:sp>
    </p:spTree>
    <p:extLst>
      <p:ext uri="{BB962C8B-B14F-4D97-AF65-F5344CB8AC3E}">
        <p14:creationId xmlns:p14="http://schemas.microsoft.com/office/powerpoint/2010/main" val="2459615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Practicum Binder - this is what CEPH needs to see</a:t>
            </a:r>
          </a:p>
          <a:p>
            <a:pPr lvl="1" rtl="0" fontAlgn="base"/>
            <a:r>
              <a:rPr lang="en-US" sz="1200" b="0" i="0" u="none" strike="noStrike" kern="1200" dirty="0" smtClean="0">
                <a:solidFill>
                  <a:schemeClr val="tx1"/>
                </a:solidFill>
                <a:effectLst/>
                <a:latin typeface="+mn-lt"/>
                <a:ea typeface="+mn-ea"/>
                <a:cs typeface="+mn-cs"/>
              </a:rPr>
              <a:t>MOA</a:t>
            </a:r>
          </a:p>
          <a:p>
            <a:pPr lvl="1" rtl="0" fontAlgn="base"/>
            <a:r>
              <a:rPr lang="en-US" sz="1200" b="0" i="0" u="none" strike="noStrike" kern="1200" dirty="0" smtClean="0">
                <a:solidFill>
                  <a:schemeClr val="tx1"/>
                </a:solidFill>
                <a:effectLst/>
                <a:latin typeface="+mn-lt"/>
                <a:ea typeface="+mn-ea"/>
                <a:cs typeface="+mn-cs"/>
              </a:rPr>
              <a:t>Credentials</a:t>
            </a:r>
          </a:p>
          <a:p>
            <a:pPr lvl="1" rtl="0" fontAlgn="base"/>
            <a:r>
              <a:rPr lang="en-US" sz="1200" b="0" i="0" u="none" strike="noStrike" kern="1200" dirty="0" smtClean="0">
                <a:solidFill>
                  <a:schemeClr val="tx1"/>
                </a:solidFill>
                <a:effectLst/>
                <a:latin typeface="+mn-lt"/>
                <a:ea typeface="+mn-ea"/>
                <a:cs typeface="+mn-cs"/>
              </a:rPr>
              <a:t>Proposal</a:t>
            </a:r>
          </a:p>
          <a:p>
            <a:pPr lvl="1" rtl="0" fontAlgn="base"/>
            <a:r>
              <a:rPr lang="en-US" sz="1200" b="0" i="0" u="none" strike="noStrike" kern="1200" dirty="0" smtClean="0">
                <a:solidFill>
                  <a:schemeClr val="tx1"/>
                </a:solidFill>
                <a:effectLst/>
                <a:latin typeface="+mn-lt"/>
                <a:ea typeface="+mn-ea"/>
                <a:cs typeface="+mn-cs"/>
              </a:rPr>
              <a:t>Preceptors (global environment)</a:t>
            </a:r>
          </a:p>
          <a:p>
            <a:pPr lvl="1" rtl="0" fontAlgn="base"/>
            <a:r>
              <a:rPr lang="en-US" sz="1200" b="0" i="0" u="none" strike="noStrike" kern="1200" dirty="0" smtClean="0">
                <a:solidFill>
                  <a:schemeClr val="tx1"/>
                </a:solidFill>
                <a:effectLst/>
                <a:latin typeface="+mn-lt"/>
                <a:ea typeface="+mn-ea"/>
                <a:cs typeface="+mn-cs"/>
              </a:rPr>
              <a:t>Student evaluation of process</a:t>
            </a:r>
          </a:p>
          <a:p>
            <a:pPr lvl="1" rtl="0" fontAlgn="base"/>
            <a:r>
              <a:rPr lang="en-US" sz="1200" b="0" i="0" u="none" strike="noStrike" kern="1200" dirty="0" smtClean="0">
                <a:solidFill>
                  <a:schemeClr val="tx1"/>
                </a:solidFill>
                <a:effectLst/>
                <a:latin typeface="+mn-lt"/>
                <a:ea typeface="+mn-ea"/>
                <a:cs typeface="+mn-cs"/>
              </a:rPr>
              <a:t>Preceptor evaluation of student</a:t>
            </a:r>
          </a:p>
          <a:p>
            <a:pPr lvl="1" rtl="0" fontAlgn="base"/>
            <a:r>
              <a:rPr lang="en-US" sz="1200" b="0" i="0" u="none" strike="noStrike" kern="1200" dirty="0" smtClean="0">
                <a:solidFill>
                  <a:schemeClr val="tx1"/>
                </a:solidFill>
                <a:effectLst/>
                <a:latin typeface="+mn-lt"/>
                <a:ea typeface="+mn-ea"/>
                <a:cs typeface="+mn-cs"/>
              </a:rPr>
              <a:t>Final product - written paper worthy of publication</a:t>
            </a:r>
          </a:p>
          <a:p>
            <a:pPr lvl="1" rtl="0" fontAlgn="base"/>
            <a:endParaRPr lang="en-US" sz="1200" b="0" i="0" u="none" strike="noStrike" kern="1200" dirty="0" smtClean="0">
              <a:solidFill>
                <a:schemeClr val="tx1"/>
              </a:solidFill>
              <a:effectLst/>
              <a:latin typeface="+mn-lt"/>
              <a:ea typeface="+mn-ea"/>
              <a:cs typeface="+mn-cs"/>
            </a:endParaRPr>
          </a:p>
          <a:p>
            <a:pPr lvl="1" rtl="0" fontAlgn="base"/>
            <a:r>
              <a:rPr lang="en-US" sz="1200" b="0" i="0" u="none" strike="noStrike" kern="1200" dirty="0" smtClean="0">
                <a:solidFill>
                  <a:schemeClr val="tx1"/>
                </a:solidFill>
                <a:effectLst/>
                <a:latin typeface="+mn-lt"/>
                <a:ea typeface="+mn-ea"/>
                <a:cs typeface="+mn-cs"/>
              </a:rPr>
              <a:t>Approval process throughout and easily reportable of where everyone is at in the process</a:t>
            </a:r>
          </a:p>
          <a:p>
            <a:endParaRPr lang="en-US" dirty="0"/>
          </a:p>
        </p:txBody>
      </p:sp>
      <p:sp>
        <p:nvSpPr>
          <p:cNvPr id="4" name="Slide Number Placeholder 3"/>
          <p:cNvSpPr>
            <a:spLocks noGrp="1"/>
          </p:cNvSpPr>
          <p:nvPr>
            <p:ph type="sldNum" sz="quarter" idx="10"/>
          </p:nvPr>
        </p:nvSpPr>
        <p:spPr/>
        <p:txBody>
          <a:bodyPr/>
          <a:lstStyle/>
          <a:p>
            <a:fld id="{378DC54E-22FA-492F-9C00-B80AFA499605}" type="slidenum">
              <a:rPr lang="en-US" smtClean="0"/>
              <a:t>21</a:t>
            </a:fld>
            <a:endParaRPr lang="en-US"/>
          </a:p>
        </p:txBody>
      </p:sp>
    </p:spTree>
    <p:extLst>
      <p:ext uri="{BB962C8B-B14F-4D97-AF65-F5344CB8AC3E}">
        <p14:creationId xmlns:p14="http://schemas.microsoft.com/office/powerpoint/2010/main" val="450059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home page</a:t>
            </a:r>
            <a:endParaRPr lang="en-US" dirty="0"/>
          </a:p>
        </p:txBody>
      </p:sp>
      <p:sp>
        <p:nvSpPr>
          <p:cNvPr id="4" name="Slide Number Placeholder 3"/>
          <p:cNvSpPr>
            <a:spLocks noGrp="1"/>
          </p:cNvSpPr>
          <p:nvPr>
            <p:ph type="sldNum" sz="quarter" idx="10"/>
          </p:nvPr>
        </p:nvSpPr>
        <p:spPr/>
        <p:txBody>
          <a:bodyPr/>
          <a:lstStyle/>
          <a:p>
            <a:fld id="{378DC54E-22FA-492F-9C00-B80AFA499605}" type="slidenum">
              <a:rPr lang="en-US" smtClean="0"/>
              <a:t>22</a:t>
            </a:fld>
            <a:endParaRPr lang="en-US"/>
          </a:p>
        </p:txBody>
      </p:sp>
    </p:spTree>
    <p:extLst>
      <p:ext uri="{BB962C8B-B14F-4D97-AF65-F5344CB8AC3E}">
        <p14:creationId xmlns:p14="http://schemas.microsoft.com/office/powerpoint/2010/main" val="450912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Binder</a:t>
            </a:r>
            <a:r>
              <a:rPr lang="en-US" baseline="0" dirty="0" smtClean="0"/>
              <a:t> View (start wizard)</a:t>
            </a:r>
            <a:endParaRPr lang="en-US" dirty="0"/>
          </a:p>
        </p:txBody>
      </p:sp>
      <p:sp>
        <p:nvSpPr>
          <p:cNvPr id="4" name="Slide Number Placeholder 3"/>
          <p:cNvSpPr>
            <a:spLocks noGrp="1"/>
          </p:cNvSpPr>
          <p:nvPr>
            <p:ph type="sldNum" sz="quarter" idx="10"/>
          </p:nvPr>
        </p:nvSpPr>
        <p:spPr/>
        <p:txBody>
          <a:bodyPr/>
          <a:lstStyle/>
          <a:p>
            <a:fld id="{378DC54E-22FA-492F-9C00-B80AFA499605}" type="slidenum">
              <a:rPr lang="en-US" smtClean="0"/>
              <a:t>23</a:t>
            </a:fld>
            <a:endParaRPr lang="en-US"/>
          </a:p>
        </p:txBody>
      </p:sp>
    </p:spTree>
    <p:extLst>
      <p:ext uri="{BB962C8B-B14F-4D97-AF65-F5344CB8AC3E}">
        <p14:creationId xmlns:p14="http://schemas.microsoft.com/office/powerpoint/2010/main" val="35901408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here’s what the</a:t>
            </a:r>
            <a:r>
              <a:rPr lang="en-US" baseline="0" dirty="0" smtClean="0"/>
              <a:t> student</a:t>
            </a:r>
            <a:r>
              <a:rPr lang="en-US" dirty="0" smtClean="0"/>
              <a:t> sees inside!</a:t>
            </a:r>
            <a:endParaRPr lang="en-US" dirty="0"/>
          </a:p>
        </p:txBody>
      </p:sp>
      <p:sp>
        <p:nvSpPr>
          <p:cNvPr id="4" name="Slide Number Placeholder 3"/>
          <p:cNvSpPr>
            <a:spLocks noGrp="1"/>
          </p:cNvSpPr>
          <p:nvPr>
            <p:ph type="sldNum" sz="quarter" idx="10"/>
          </p:nvPr>
        </p:nvSpPr>
        <p:spPr/>
        <p:txBody>
          <a:bodyPr/>
          <a:lstStyle/>
          <a:p>
            <a:fld id="{378DC54E-22FA-492F-9C00-B80AFA499605}" type="slidenum">
              <a:rPr lang="en-US" smtClean="0"/>
              <a:t>24</a:t>
            </a:fld>
            <a:endParaRPr lang="en-US"/>
          </a:p>
        </p:txBody>
      </p:sp>
    </p:spTree>
    <p:extLst>
      <p:ext uri="{BB962C8B-B14F-4D97-AF65-F5344CB8AC3E}">
        <p14:creationId xmlns:p14="http://schemas.microsoft.com/office/powerpoint/2010/main" val="350992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Faculty Advisor view and his/her available</a:t>
            </a:r>
            <a:r>
              <a:rPr lang="en-US" baseline="0" dirty="0" smtClean="0"/>
              <a:t> tabs and Assessment Forms</a:t>
            </a:r>
            <a:endParaRPr lang="en-US" dirty="0"/>
          </a:p>
        </p:txBody>
      </p:sp>
      <p:sp>
        <p:nvSpPr>
          <p:cNvPr id="4" name="Slide Number Placeholder 3"/>
          <p:cNvSpPr>
            <a:spLocks noGrp="1"/>
          </p:cNvSpPr>
          <p:nvPr>
            <p:ph type="sldNum" sz="quarter" idx="10"/>
          </p:nvPr>
        </p:nvSpPr>
        <p:spPr/>
        <p:txBody>
          <a:bodyPr/>
          <a:lstStyle/>
          <a:p>
            <a:fld id="{378DC54E-22FA-492F-9C00-B80AFA499605}" type="slidenum">
              <a:rPr lang="en-US" smtClean="0"/>
              <a:t>25</a:t>
            </a:fld>
            <a:endParaRPr lang="en-US"/>
          </a:p>
        </p:txBody>
      </p:sp>
    </p:spTree>
    <p:extLst>
      <p:ext uri="{BB962C8B-B14F-4D97-AF65-F5344CB8AC3E}">
        <p14:creationId xmlns:p14="http://schemas.microsoft.com/office/powerpoint/2010/main" val="23498961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DeptChair</a:t>
            </a:r>
            <a:r>
              <a:rPr lang="en-US" baseline="0" dirty="0" smtClean="0"/>
              <a:t> view of what has been sent out</a:t>
            </a:r>
          </a:p>
          <a:p>
            <a:endParaRPr lang="en-US" dirty="0"/>
          </a:p>
        </p:txBody>
      </p:sp>
      <p:sp>
        <p:nvSpPr>
          <p:cNvPr id="4" name="Slide Number Placeholder 3"/>
          <p:cNvSpPr>
            <a:spLocks noGrp="1"/>
          </p:cNvSpPr>
          <p:nvPr>
            <p:ph type="sldNum" sz="quarter" idx="10"/>
          </p:nvPr>
        </p:nvSpPr>
        <p:spPr/>
        <p:txBody>
          <a:bodyPr/>
          <a:lstStyle/>
          <a:p>
            <a:fld id="{378DC54E-22FA-492F-9C00-B80AFA499605}" type="slidenum">
              <a:rPr lang="en-US" smtClean="0"/>
              <a:t>26</a:t>
            </a:fld>
            <a:endParaRPr lang="en-US"/>
          </a:p>
        </p:txBody>
      </p:sp>
    </p:spTree>
    <p:extLst>
      <p:ext uri="{BB962C8B-B14F-4D97-AF65-F5344CB8AC3E}">
        <p14:creationId xmlns:p14="http://schemas.microsoft.com/office/powerpoint/2010/main" val="25343860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TK20 is not the magic bullet.  It is not meant to do everything - it is meant to support the university’s assessment process and satisfy accreditation agencies.  Keep users and stakeholders FOCUSED on what the product does, not what they want.  It is actually meant to work with other systems to collect the appropriate data (</a:t>
            </a:r>
            <a:r>
              <a:rPr lang="en-US" sz="1200" b="0" i="0" u="none" strike="noStrike" kern="1200" dirty="0" err="1" smtClean="0">
                <a:solidFill>
                  <a:schemeClr val="tx1"/>
                </a:solidFill>
                <a:effectLst/>
                <a:latin typeface="+mn-lt"/>
                <a:ea typeface="+mn-ea"/>
                <a:cs typeface="+mn-cs"/>
              </a:rPr>
              <a:t>CampusVue</a:t>
            </a:r>
            <a:r>
              <a:rPr lang="en-US" sz="1200" b="0" i="0" u="none" strike="noStrike" kern="1200" dirty="0" smtClean="0">
                <a:solidFill>
                  <a:schemeClr val="tx1"/>
                </a:solidFill>
                <a:effectLst/>
                <a:latin typeface="+mn-lt"/>
                <a:ea typeface="+mn-ea"/>
                <a:cs typeface="+mn-cs"/>
              </a:rPr>
              <a:t> and </a:t>
            </a:r>
            <a:r>
              <a:rPr lang="en-US" sz="1200" b="0" i="0" u="none" strike="noStrike" kern="1200" dirty="0" err="1" smtClean="0">
                <a:solidFill>
                  <a:schemeClr val="tx1"/>
                </a:solidFill>
                <a:effectLst/>
                <a:latin typeface="+mn-lt"/>
                <a:ea typeface="+mn-ea"/>
                <a:cs typeface="+mn-cs"/>
              </a:rPr>
              <a:t>BlackBoard</a:t>
            </a:r>
            <a:r>
              <a:rPr lang="en-US" sz="1200" b="0" i="0" u="none" strike="noStrike"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LMS/SIS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78DC54E-22FA-492F-9C00-B80AFA499605}" type="slidenum">
              <a:rPr lang="en-US" smtClean="0"/>
              <a:t>27</a:t>
            </a:fld>
            <a:endParaRPr lang="en-US"/>
          </a:p>
        </p:txBody>
      </p:sp>
    </p:spTree>
    <p:extLst>
      <p:ext uri="{BB962C8B-B14F-4D97-AF65-F5344CB8AC3E}">
        <p14:creationId xmlns:p14="http://schemas.microsoft.com/office/powerpoint/2010/main" val="26904159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Questions</a:t>
            </a:r>
            <a:endParaRPr lang="en-US" dirty="0"/>
          </a:p>
        </p:txBody>
      </p:sp>
      <p:sp>
        <p:nvSpPr>
          <p:cNvPr id="4" name="Slide Number Placeholder 3"/>
          <p:cNvSpPr>
            <a:spLocks noGrp="1"/>
          </p:cNvSpPr>
          <p:nvPr>
            <p:ph type="sldNum" sz="quarter" idx="10"/>
          </p:nvPr>
        </p:nvSpPr>
        <p:spPr/>
        <p:txBody>
          <a:bodyPr/>
          <a:lstStyle/>
          <a:p>
            <a:fld id="{378DC54E-22FA-492F-9C00-B80AFA499605}" type="slidenum">
              <a:rPr lang="en-US" smtClean="0"/>
              <a:t>28</a:t>
            </a:fld>
            <a:endParaRPr lang="en-US"/>
          </a:p>
        </p:txBody>
      </p:sp>
    </p:spTree>
    <p:extLst>
      <p:ext uri="{BB962C8B-B14F-4D97-AF65-F5344CB8AC3E}">
        <p14:creationId xmlns:p14="http://schemas.microsoft.com/office/powerpoint/2010/main" val="3292683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medical school to admit women as students</a:t>
            </a:r>
          </a:p>
          <a:p>
            <a:endParaRPr lang="en-US" dirty="0" smtClean="0"/>
          </a:p>
          <a:p>
            <a:r>
              <a:rPr lang="en-US" dirty="0" smtClean="0"/>
              <a:t>Jane hand off to Kathy after this slide</a:t>
            </a:r>
            <a:endParaRPr lang="en-US" dirty="0"/>
          </a:p>
        </p:txBody>
      </p:sp>
      <p:sp>
        <p:nvSpPr>
          <p:cNvPr id="4" name="Slide Number Placeholder 3"/>
          <p:cNvSpPr>
            <a:spLocks noGrp="1"/>
          </p:cNvSpPr>
          <p:nvPr>
            <p:ph type="sldNum" sz="quarter" idx="10"/>
          </p:nvPr>
        </p:nvSpPr>
        <p:spPr/>
        <p:txBody>
          <a:bodyPr/>
          <a:lstStyle/>
          <a:p>
            <a:fld id="{378DC54E-22FA-492F-9C00-B80AFA499605}" type="slidenum">
              <a:rPr lang="en-US" smtClean="0"/>
              <a:t>3</a:t>
            </a:fld>
            <a:endParaRPr lang="en-US"/>
          </a:p>
        </p:txBody>
      </p:sp>
    </p:spTree>
    <p:extLst>
      <p:ext uri="{BB962C8B-B14F-4D97-AF65-F5344CB8AC3E}">
        <p14:creationId xmlns:p14="http://schemas.microsoft.com/office/powerpoint/2010/main" val="689623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        </a:t>
            </a:r>
          </a:p>
          <a:p>
            <a:pPr rtl="0"/>
            <a:endParaRPr lang="en-US" dirty="0" smtClean="0">
              <a:effectLst/>
            </a:endParaRPr>
          </a:p>
        </p:txBody>
      </p:sp>
      <p:sp>
        <p:nvSpPr>
          <p:cNvPr id="4" name="Slide Number Placeholder 3"/>
          <p:cNvSpPr>
            <a:spLocks noGrp="1"/>
          </p:cNvSpPr>
          <p:nvPr>
            <p:ph type="sldNum" sz="quarter" idx="10"/>
          </p:nvPr>
        </p:nvSpPr>
        <p:spPr/>
        <p:txBody>
          <a:bodyPr/>
          <a:lstStyle/>
          <a:p>
            <a:fld id="{378DC54E-22FA-492F-9C00-B80AFA499605}" type="slidenum">
              <a:rPr lang="en-US" smtClean="0"/>
              <a:t>4</a:t>
            </a:fld>
            <a:endParaRPr lang="en-US"/>
          </a:p>
        </p:txBody>
      </p:sp>
    </p:spTree>
    <p:extLst>
      <p:ext uri="{BB962C8B-B14F-4D97-AF65-F5344CB8AC3E}">
        <p14:creationId xmlns:p14="http://schemas.microsoft.com/office/powerpoint/2010/main" val="770155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Center of town in central</a:t>
            </a:r>
            <a:r>
              <a:rPr lang="en-US" baseline="0" dirty="0" smtClean="0"/>
              <a:t> US– 150 acres with city population of 17,500</a:t>
            </a:r>
            <a:endParaRPr lang="en-US" dirty="0"/>
          </a:p>
        </p:txBody>
      </p:sp>
      <p:sp>
        <p:nvSpPr>
          <p:cNvPr id="4" name="Slide Number Placeholder 3"/>
          <p:cNvSpPr>
            <a:spLocks noGrp="1"/>
          </p:cNvSpPr>
          <p:nvPr>
            <p:ph type="sldNum" sz="quarter" idx="10"/>
          </p:nvPr>
        </p:nvSpPr>
        <p:spPr/>
        <p:txBody>
          <a:bodyPr/>
          <a:lstStyle/>
          <a:p>
            <a:fld id="{378DC54E-22FA-492F-9C00-B80AFA499605}" type="slidenum">
              <a:rPr lang="en-US" smtClean="0"/>
              <a:t>5</a:t>
            </a:fld>
            <a:endParaRPr lang="en-US"/>
          </a:p>
        </p:txBody>
      </p:sp>
    </p:spTree>
    <p:extLst>
      <p:ext uri="{BB962C8B-B14F-4D97-AF65-F5344CB8AC3E}">
        <p14:creationId xmlns:p14="http://schemas.microsoft.com/office/powerpoint/2010/main" val="4254346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59 acres, urban setting with population of 439,000</a:t>
            </a:r>
            <a:endParaRPr lang="en-US" dirty="0"/>
          </a:p>
        </p:txBody>
      </p:sp>
      <p:sp>
        <p:nvSpPr>
          <p:cNvPr id="4" name="Slide Number Placeholder 3"/>
          <p:cNvSpPr>
            <a:spLocks noGrp="1"/>
          </p:cNvSpPr>
          <p:nvPr>
            <p:ph type="sldNum" sz="quarter" idx="10"/>
          </p:nvPr>
        </p:nvSpPr>
        <p:spPr/>
        <p:txBody>
          <a:bodyPr/>
          <a:lstStyle/>
          <a:p>
            <a:fld id="{378DC54E-22FA-492F-9C00-B80AFA499605}" type="slidenum">
              <a:rPr lang="en-US" smtClean="0"/>
              <a:t>6</a:t>
            </a:fld>
            <a:endParaRPr lang="en-US"/>
          </a:p>
        </p:txBody>
      </p:sp>
    </p:spTree>
    <p:extLst>
      <p:ext uri="{BB962C8B-B14F-4D97-AF65-F5344CB8AC3E}">
        <p14:creationId xmlns:p14="http://schemas.microsoft.com/office/powerpoint/2010/main" val="1237280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 starts here</a:t>
            </a:r>
          </a:p>
          <a:p>
            <a:endParaRPr lang="en-US" dirty="0" smtClean="0"/>
          </a:p>
          <a:p>
            <a:r>
              <a:rPr lang="en-US" dirty="0" smtClean="0"/>
              <a:t>How do these disciplines even relate to one another?!</a:t>
            </a:r>
          </a:p>
          <a:p>
            <a:r>
              <a:rPr lang="en-US" dirty="0" smtClean="0"/>
              <a:t>Online include</a:t>
            </a:r>
            <a:r>
              <a:rPr lang="en-US" baseline="0" dirty="0" smtClean="0"/>
              <a:t>s degrees to upgrade experienced professionals with basic degrees to either a Master’s or Doctorate</a:t>
            </a:r>
          </a:p>
          <a:p>
            <a:endParaRPr lang="en-US" baseline="0" dirty="0" smtClean="0"/>
          </a:p>
          <a:p>
            <a:r>
              <a:rPr lang="en-US" baseline="0" dirty="0" smtClean="0"/>
              <a:t>Examples of post professional degrees:</a:t>
            </a:r>
          </a:p>
          <a:p>
            <a:r>
              <a:rPr lang="en-US" baseline="0" dirty="0" smtClean="0"/>
              <a:t>APA</a:t>
            </a:r>
          </a:p>
          <a:p>
            <a:r>
              <a:rPr lang="en-US" baseline="0" dirty="0" smtClean="0"/>
              <a:t>TDPT</a:t>
            </a:r>
          </a:p>
          <a:p>
            <a:endParaRPr lang="en-US" dirty="0"/>
          </a:p>
        </p:txBody>
      </p:sp>
      <p:sp>
        <p:nvSpPr>
          <p:cNvPr id="4" name="Slide Number Placeholder 3"/>
          <p:cNvSpPr>
            <a:spLocks noGrp="1"/>
          </p:cNvSpPr>
          <p:nvPr>
            <p:ph type="sldNum" sz="quarter" idx="10"/>
          </p:nvPr>
        </p:nvSpPr>
        <p:spPr/>
        <p:txBody>
          <a:bodyPr/>
          <a:lstStyle/>
          <a:p>
            <a:fld id="{378DC54E-22FA-492F-9C00-B80AFA499605}" type="slidenum">
              <a:rPr lang="en-US" smtClean="0"/>
              <a:t>7</a:t>
            </a:fld>
            <a:endParaRPr lang="en-US"/>
          </a:p>
        </p:txBody>
      </p:sp>
    </p:spTree>
    <p:extLst>
      <p:ext uri="{BB962C8B-B14F-4D97-AF65-F5344CB8AC3E}">
        <p14:creationId xmlns:p14="http://schemas.microsoft.com/office/powerpoint/2010/main" val="4155133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you tie in the following to the University’s foundation? Through the university mission</a:t>
            </a:r>
          </a:p>
          <a:p>
            <a:endParaRPr lang="en-US" dirty="0" smtClean="0"/>
          </a:p>
        </p:txBody>
      </p:sp>
      <p:sp>
        <p:nvSpPr>
          <p:cNvPr id="4" name="Slide Number Placeholder 3"/>
          <p:cNvSpPr>
            <a:spLocks noGrp="1"/>
          </p:cNvSpPr>
          <p:nvPr>
            <p:ph type="sldNum" sz="quarter" idx="10"/>
          </p:nvPr>
        </p:nvSpPr>
        <p:spPr/>
        <p:txBody>
          <a:bodyPr/>
          <a:lstStyle/>
          <a:p>
            <a:fld id="{378DC54E-22FA-492F-9C00-B80AFA499605}" type="slidenum">
              <a:rPr lang="en-US" smtClean="0"/>
              <a:t>8</a:t>
            </a:fld>
            <a:endParaRPr lang="en-US"/>
          </a:p>
        </p:txBody>
      </p:sp>
    </p:spTree>
    <p:extLst>
      <p:ext uri="{BB962C8B-B14F-4D97-AF65-F5344CB8AC3E}">
        <p14:creationId xmlns:p14="http://schemas.microsoft.com/office/powerpoint/2010/main" val="2887719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u="none" strike="noStrike" kern="1200" dirty="0" smtClean="0">
              <a:solidFill>
                <a:schemeClr val="tx1"/>
              </a:solidFill>
              <a:effectLst/>
              <a:latin typeface="+mn-lt"/>
              <a:ea typeface="+mn-ea"/>
              <a:cs typeface="+mn-cs"/>
            </a:endParaRPr>
          </a:p>
          <a:p>
            <a:pPr rtl="0" fontAlgn="base"/>
            <a:r>
              <a:rPr lang="en-US" sz="1200" b="0" i="0" u="none" strike="noStrike" kern="1200" dirty="0" smtClean="0">
                <a:solidFill>
                  <a:schemeClr val="tx1"/>
                </a:solidFill>
                <a:effectLst/>
                <a:latin typeface="+mn-lt"/>
                <a:ea typeface="+mn-ea"/>
                <a:cs typeface="+mn-cs"/>
              </a:rPr>
              <a:t>This are the things we need to achieve, which drive the program competencies</a:t>
            </a:r>
          </a:p>
          <a:p>
            <a:pPr rtl="0" fontAlgn="base"/>
            <a:r>
              <a:rPr lang="en-US" sz="1200" b="0" i="0" u="none" strike="noStrike" kern="1200" dirty="0" smtClean="0">
                <a:solidFill>
                  <a:schemeClr val="tx1"/>
                </a:solidFill>
                <a:effectLst/>
                <a:latin typeface="+mn-lt"/>
                <a:ea typeface="+mn-ea"/>
                <a:cs typeface="+mn-cs"/>
              </a:rPr>
              <a:t>Programmatic competencies are also</a:t>
            </a:r>
            <a:r>
              <a:rPr lang="en-US" sz="1200" b="0" i="0" u="none" strike="noStrike" kern="1200" baseline="0" dirty="0" smtClean="0">
                <a:solidFill>
                  <a:schemeClr val="tx1"/>
                </a:solidFill>
                <a:effectLst/>
                <a:latin typeface="+mn-lt"/>
                <a:ea typeface="+mn-ea"/>
                <a:cs typeface="+mn-cs"/>
              </a:rPr>
              <a:t> driven by </a:t>
            </a:r>
            <a:r>
              <a:rPr lang="en-US" sz="1200" b="0" i="0" u="none" strike="noStrike" kern="1200" dirty="0" smtClean="0">
                <a:solidFill>
                  <a:schemeClr val="tx1"/>
                </a:solidFill>
                <a:effectLst/>
                <a:latin typeface="+mn-lt"/>
                <a:ea typeface="+mn-ea"/>
                <a:cs typeface="+mn-cs"/>
              </a:rPr>
              <a:t>accreditation competencies</a:t>
            </a:r>
          </a:p>
          <a:p>
            <a:pPr rtl="0" fontAlgn="base"/>
            <a:r>
              <a:rPr lang="en-US" sz="1200" b="0" i="0" u="none" strike="noStrike" kern="1200" dirty="0" smtClean="0">
                <a:solidFill>
                  <a:schemeClr val="tx1"/>
                </a:solidFill>
                <a:effectLst/>
                <a:latin typeface="+mn-lt"/>
                <a:ea typeface="+mn-ea"/>
                <a:cs typeface="+mn-cs"/>
              </a:rPr>
              <a:t>Course competencies flow to the programmatic competencies </a:t>
            </a:r>
          </a:p>
          <a:p>
            <a:pPr rtl="0" fontAlgn="base"/>
            <a:r>
              <a:rPr lang="en-US" sz="1200" b="0" i="0" u="none" strike="noStrike" kern="1200" dirty="0" smtClean="0">
                <a:solidFill>
                  <a:schemeClr val="tx1"/>
                </a:solidFill>
                <a:effectLst/>
                <a:latin typeface="+mn-lt"/>
                <a:ea typeface="+mn-ea"/>
                <a:cs typeface="+mn-cs"/>
              </a:rPr>
              <a:t>So there’s the SNAIL TRAIL</a:t>
            </a:r>
          </a:p>
        </p:txBody>
      </p:sp>
      <p:sp>
        <p:nvSpPr>
          <p:cNvPr id="4" name="Slide Number Placeholder 3"/>
          <p:cNvSpPr>
            <a:spLocks noGrp="1"/>
          </p:cNvSpPr>
          <p:nvPr>
            <p:ph type="sldNum" sz="quarter" idx="10"/>
          </p:nvPr>
        </p:nvSpPr>
        <p:spPr/>
        <p:txBody>
          <a:bodyPr/>
          <a:lstStyle/>
          <a:p>
            <a:fld id="{378DC54E-22FA-492F-9C00-B80AFA499605}" type="slidenum">
              <a:rPr lang="en-US" smtClean="0"/>
              <a:t>10</a:t>
            </a:fld>
            <a:endParaRPr lang="en-US"/>
          </a:p>
        </p:txBody>
      </p:sp>
    </p:spTree>
    <p:extLst>
      <p:ext uri="{BB962C8B-B14F-4D97-AF65-F5344CB8AC3E}">
        <p14:creationId xmlns:p14="http://schemas.microsoft.com/office/powerpoint/2010/main" val="165538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3" name="Picture 22" descr="signag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485" y="3349936"/>
            <a:ext cx="2493605" cy="2937329"/>
          </a:xfrm>
          <a:prstGeom prst="rect">
            <a:avLst/>
          </a:prstGeom>
          <a:ln>
            <a:noFill/>
          </a:ln>
          <a:effectLst/>
        </p:spPr>
      </p:pic>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14" name="Title 1"/>
          <p:cNvSpPr>
            <a:spLocks noGrp="1"/>
          </p:cNvSpPr>
          <p:nvPr>
            <p:ph type="ctrTitle" hasCustomPrompt="1"/>
          </p:nvPr>
        </p:nvSpPr>
        <p:spPr>
          <a:xfrm>
            <a:off x="592666" y="843480"/>
            <a:ext cx="7772400" cy="1791981"/>
          </a:xfrm>
        </p:spPr>
        <p:txBody>
          <a:bodyPr anchor="b">
            <a:normAutofit/>
          </a:bodyPr>
          <a:lstStyle>
            <a:lvl1pPr>
              <a:defRPr sz="4000" baseline="0"/>
            </a:lvl1pPr>
          </a:lstStyle>
          <a:p>
            <a:r>
              <a:rPr lang="en-US" dirty="0" smtClean="0"/>
              <a:t>CLICK TO EDIT PRESENTATION TITLE</a:t>
            </a:r>
            <a:endParaRPr lang="en-US" dirty="0"/>
          </a:p>
        </p:txBody>
      </p:sp>
      <p:sp>
        <p:nvSpPr>
          <p:cNvPr id="16" name="Text Placeholder 7"/>
          <p:cNvSpPr>
            <a:spLocks noGrp="1"/>
          </p:cNvSpPr>
          <p:nvPr>
            <p:ph type="body" sz="quarter" idx="13" hasCustomPrompt="1"/>
          </p:nvPr>
        </p:nvSpPr>
        <p:spPr>
          <a:xfrm>
            <a:off x="3108498" y="3705279"/>
            <a:ext cx="5071532" cy="1228725"/>
          </a:xfrm>
        </p:spPr>
        <p:txBody>
          <a:bodyPr anchor="b"/>
          <a:lstStyle>
            <a:lvl1pPr marL="0" indent="0">
              <a:buNone/>
              <a:defRPr sz="2400" baseline="0"/>
            </a:lvl1pPr>
          </a:lstStyle>
          <a:p>
            <a:pPr lvl="0"/>
            <a:r>
              <a:rPr lang="en-US" dirty="0" smtClean="0"/>
              <a:t>Click to Edit Presenter’s Name</a:t>
            </a:r>
            <a:endParaRPr lang="en-US" dirty="0"/>
          </a:p>
        </p:txBody>
      </p:sp>
      <p:sp>
        <p:nvSpPr>
          <p:cNvPr id="17" name="Text Placeholder 7"/>
          <p:cNvSpPr>
            <a:spLocks noGrp="1"/>
          </p:cNvSpPr>
          <p:nvPr>
            <p:ph type="body" sz="quarter" idx="14" hasCustomPrompt="1"/>
          </p:nvPr>
        </p:nvSpPr>
        <p:spPr>
          <a:xfrm>
            <a:off x="3108498" y="4941941"/>
            <a:ext cx="5071532" cy="922338"/>
          </a:xfrm>
        </p:spPr>
        <p:txBody>
          <a:bodyPr>
            <a:normAutofit/>
          </a:bodyPr>
          <a:lstStyle>
            <a:lvl1pPr marL="0" indent="0">
              <a:buNone/>
              <a:defRPr sz="2400" i="1" baseline="0"/>
            </a:lvl1pPr>
          </a:lstStyle>
          <a:p>
            <a:pPr lvl="0"/>
            <a:r>
              <a:rPr lang="en-US" dirty="0" smtClean="0"/>
              <a:t>Click to Edit Presenter’s Institution </a:t>
            </a:r>
            <a:br>
              <a:rPr lang="en-US" dirty="0" smtClean="0"/>
            </a:br>
            <a:r>
              <a:rPr lang="en-US" dirty="0" smtClean="0"/>
              <a:t>or Company</a:t>
            </a:r>
            <a:endParaRPr lang="en-US" dirty="0"/>
          </a:p>
        </p:txBody>
      </p:sp>
    </p:spTree>
    <p:extLst>
      <p:ext uri="{BB962C8B-B14F-4D97-AF65-F5344CB8AC3E}">
        <p14:creationId xmlns:p14="http://schemas.microsoft.com/office/powerpoint/2010/main" val="801413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6F93ABE-F293-4DA5-BA2A-9F88D85D8D1D}" type="datetimeFigureOut">
              <a:rPr lang="en-US" smtClean="0"/>
              <a:t>6/10/14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1DF9FD-83B2-4521-BBDD-C32A7382D217}" type="slidenum">
              <a:rPr lang="en-US" smtClean="0"/>
              <a:t>‹#›</a:t>
            </a:fld>
            <a:endParaRPr lang="en-US"/>
          </a:p>
        </p:txBody>
      </p:sp>
    </p:spTree>
    <p:extLst>
      <p:ext uri="{BB962C8B-B14F-4D97-AF65-F5344CB8AC3E}">
        <p14:creationId xmlns:p14="http://schemas.microsoft.com/office/powerpoint/2010/main" val="4174770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274638"/>
            <a:ext cx="8229600" cy="1143000"/>
          </a:xfrm>
        </p:spPr>
        <p:txBody>
          <a:bodyPr/>
          <a:lstStyle/>
          <a:p>
            <a:r>
              <a:rPr lang="en-US" dirty="0" smtClean="0"/>
              <a:t>Click to edit title</a:t>
            </a:r>
            <a:endParaRPr lang="en-US" dirty="0"/>
          </a:p>
        </p:txBody>
      </p:sp>
      <p:sp>
        <p:nvSpPr>
          <p:cNvPr id="8" name="Content Placeholder 2"/>
          <p:cNvSpPr>
            <a:spLocks noGrp="1"/>
          </p:cNvSpPr>
          <p:nvPr>
            <p:ph idx="1" hasCustomPrompt="1"/>
          </p:nvPr>
        </p:nvSpPr>
        <p:spPr>
          <a:xfrm>
            <a:off x="457200" y="1600200"/>
            <a:ext cx="8229600" cy="4525963"/>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4"/>
          <p:cNvSpPr>
            <a:spLocks noGrp="1"/>
          </p:cNvSpPr>
          <p:nvPr>
            <p:ph type="ftr" sz="quarter" idx="11"/>
          </p:nvPr>
        </p:nvSpPr>
        <p:spPr>
          <a:xfrm>
            <a:off x="3124200" y="6356350"/>
            <a:ext cx="2895600" cy="365125"/>
          </a:xfrm>
        </p:spPr>
        <p:txBody>
          <a:bodyPr/>
          <a:lstStyle/>
          <a:p>
            <a:endParaRPr lang="en-US"/>
          </a:p>
        </p:txBody>
      </p:sp>
    </p:spTree>
    <p:extLst>
      <p:ext uri="{BB962C8B-B14F-4D97-AF65-F5344CB8AC3E}">
        <p14:creationId xmlns:p14="http://schemas.microsoft.com/office/powerpoint/2010/main" val="1749747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722313" y="1494692"/>
            <a:ext cx="7772400" cy="1636713"/>
          </a:xfrm>
        </p:spPr>
        <p:txBody>
          <a:bodyPr anchor="b"/>
          <a:lstStyle>
            <a:lvl1pPr algn="ctr">
              <a:defRPr sz="4000" b="1" cap="all"/>
            </a:lvl1pPr>
          </a:lstStyle>
          <a:p>
            <a:r>
              <a:rPr lang="en-US" dirty="0" smtClean="0"/>
              <a:t>Click to edit SECTION title</a:t>
            </a:r>
            <a:endParaRPr lang="en-US" dirty="0"/>
          </a:p>
        </p:txBody>
      </p:sp>
      <p:sp>
        <p:nvSpPr>
          <p:cNvPr id="8" name="Text Placeholder 2"/>
          <p:cNvSpPr>
            <a:spLocks noGrp="1"/>
          </p:cNvSpPr>
          <p:nvPr>
            <p:ph type="body" idx="1" hasCustomPrompt="1"/>
          </p:nvPr>
        </p:nvSpPr>
        <p:spPr>
          <a:xfrm>
            <a:off x="722313" y="3272692"/>
            <a:ext cx="7772400" cy="1358900"/>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text</a:t>
            </a:r>
          </a:p>
        </p:txBody>
      </p:sp>
      <p:sp>
        <p:nvSpPr>
          <p:cNvPr id="9" name="Footer Placeholder 4"/>
          <p:cNvSpPr>
            <a:spLocks noGrp="1"/>
          </p:cNvSpPr>
          <p:nvPr>
            <p:ph type="ftr" sz="quarter" idx="11"/>
          </p:nvPr>
        </p:nvSpPr>
        <p:spPr>
          <a:xfrm>
            <a:off x="3124200" y="6356350"/>
            <a:ext cx="2895600" cy="365125"/>
          </a:xfrm>
        </p:spPr>
        <p:txBody>
          <a:bodyPr/>
          <a:lstStyle/>
          <a:p>
            <a:endParaRPr lang="en-US"/>
          </a:p>
        </p:txBody>
      </p:sp>
      <p:sp>
        <p:nvSpPr>
          <p:cNvPr id="11" name="Rectangle 10"/>
          <p:cNvSpPr/>
          <p:nvPr/>
        </p:nvSpPr>
        <p:spPr>
          <a:xfrm flipV="1">
            <a:off x="722312" y="3180567"/>
            <a:ext cx="7772401" cy="45719"/>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9684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274638"/>
            <a:ext cx="8229600" cy="1143000"/>
          </a:xfrm>
        </p:spPr>
        <p:txBody>
          <a:bodyPr/>
          <a:lstStyle/>
          <a:p>
            <a:r>
              <a:rPr lang="en-US" dirty="0" smtClean="0"/>
              <a:t>Click to edit title</a:t>
            </a:r>
            <a:endParaRPr lang="en-US" dirty="0"/>
          </a:p>
        </p:txBody>
      </p:sp>
      <p:sp>
        <p:nvSpPr>
          <p:cNvPr id="9"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5"/>
          <p:cNvSpPr>
            <a:spLocks noGrp="1"/>
          </p:cNvSpPr>
          <p:nvPr>
            <p:ph type="ftr" sz="quarter" idx="11"/>
          </p:nvPr>
        </p:nvSpPr>
        <p:spPr>
          <a:xfrm>
            <a:off x="3124200" y="6356350"/>
            <a:ext cx="2895600" cy="365125"/>
          </a:xfrm>
        </p:spPr>
        <p:txBody>
          <a:bodyPr/>
          <a:lstStyle/>
          <a:p>
            <a:endParaRPr lang="en-US"/>
          </a:p>
        </p:txBody>
      </p:sp>
    </p:spTree>
    <p:extLst>
      <p:ext uri="{BB962C8B-B14F-4D97-AF65-F5344CB8AC3E}">
        <p14:creationId xmlns:p14="http://schemas.microsoft.com/office/powerpoint/2010/main" val="3426798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57200" y="274638"/>
            <a:ext cx="8229600" cy="1143000"/>
          </a:xfrm>
        </p:spPr>
        <p:txBody>
          <a:bodyPr/>
          <a:lstStyle>
            <a:lvl1pPr>
              <a:defRPr/>
            </a:lvl1pPr>
          </a:lstStyle>
          <a:p>
            <a:r>
              <a:rPr lang="en-US" dirty="0" smtClean="0"/>
              <a:t>Click to edit title</a:t>
            </a:r>
            <a:endParaRPr lang="en-US" dirty="0"/>
          </a:p>
        </p:txBody>
      </p:sp>
      <p:sp>
        <p:nvSpPr>
          <p:cNvPr id="11"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a:t>
            </a:r>
          </a:p>
        </p:txBody>
      </p:sp>
      <p:sp>
        <p:nvSpPr>
          <p:cNvPr id="12"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a:t>
            </a:r>
          </a:p>
        </p:txBody>
      </p:sp>
      <p:sp>
        <p:nvSpPr>
          <p:cNvPr id="14"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Footer Placeholder 7"/>
          <p:cNvSpPr>
            <a:spLocks noGrp="1"/>
          </p:cNvSpPr>
          <p:nvPr>
            <p:ph type="ftr" sz="quarter" idx="11"/>
          </p:nvPr>
        </p:nvSpPr>
        <p:spPr>
          <a:xfrm>
            <a:off x="3124200" y="6356350"/>
            <a:ext cx="2895600" cy="365125"/>
          </a:xfrm>
        </p:spPr>
        <p:txBody>
          <a:bodyPr/>
          <a:lstStyle/>
          <a:p>
            <a:endParaRPr lang="en-US"/>
          </a:p>
        </p:txBody>
      </p:sp>
    </p:spTree>
    <p:extLst>
      <p:ext uri="{BB962C8B-B14F-4D97-AF65-F5344CB8AC3E}">
        <p14:creationId xmlns:p14="http://schemas.microsoft.com/office/powerpoint/2010/main" val="1338542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274638"/>
            <a:ext cx="8229600" cy="1143000"/>
          </a:xfrm>
        </p:spPr>
        <p:txBody>
          <a:bodyPr/>
          <a:lstStyle/>
          <a:p>
            <a:r>
              <a:rPr lang="en-US" dirty="0" smtClean="0"/>
              <a:t>Click to edit title</a:t>
            </a:r>
            <a:endParaRPr lang="en-US" dirty="0"/>
          </a:p>
        </p:txBody>
      </p:sp>
      <p:sp>
        <p:nvSpPr>
          <p:cNvPr id="7" name="Footer Placeholder 3"/>
          <p:cNvSpPr>
            <a:spLocks noGrp="1"/>
          </p:cNvSpPr>
          <p:nvPr>
            <p:ph type="ftr" sz="quarter" idx="11"/>
          </p:nvPr>
        </p:nvSpPr>
        <p:spPr>
          <a:xfrm>
            <a:off x="3124200" y="6356350"/>
            <a:ext cx="2895600" cy="365125"/>
          </a:xfrm>
        </p:spPr>
        <p:txBody>
          <a:bodyPr/>
          <a:lstStyle/>
          <a:p>
            <a:endParaRPr lang="en-US"/>
          </a:p>
        </p:txBody>
      </p:sp>
    </p:spTree>
    <p:extLst>
      <p:ext uri="{BB962C8B-B14F-4D97-AF65-F5344CB8AC3E}">
        <p14:creationId xmlns:p14="http://schemas.microsoft.com/office/powerpoint/2010/main" val="1906576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Tree>
    <p:extLst>
      <p:ext uri="{BB962C8B-B14F-4D97-AF65-F5344CB8AC3E}">
        <p14:creationId xmlns:p14="http://schemas.microsoft.com/office/powerpoint/2010/main" val="4108649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273050"/>
            <a:ext cx="3008313" cy="1162050"/>
          </a:xfrm>
        </p:spPr>
        <p:txBody>
          <a:bodyPr anchor="b"/>
          <a:lstStyle>
            <a:lvl1pPr algn="l">
              <a:defRPr sz="2000" b="1"/>
            </a:lvl1pPr>
          </a:lstStyle>
          <a:p>
            <a:r>
              <a:rPr lang="en-US" dirty="0" smtClean="0"/>
              <a:t>Click to edit title</a:t>
            </a:r>
            <a:endParaRPr lang="en-US" dirty="0"/>
          </a:p>
        </p:txBody>
      </p:sp>
      <p:sp>
        <p:nvSpPr>
          <p:cNvPr id="9" name="Content Placeholder 2"/>
          <p:cNvSpPr>
            <a:spLocks noGrp="1"/>
          </p:cNvSpPr>
          <p:nvPr>
            <p:ph idx="1" hasCustomPrompt="1"/>
          </p:nvPr>
        </p:nvSpPr>
        <p:spPr>
          <a:xfrm>
            <a:off x="3575050" y="273050"/>
            <a:ext cx="5111750" cy="57643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3"/>
          <p:cNvSpPr>
            <a:spLocks noGrp="1"/>
          </p:cNvSpPr>
          <p:nvPr>
            <p:ph type="body" sz="half" idx="2" hasCustomPrompt="1"/>
          </p:nvPr>
        </p:nvSpPr>
        <p:spPr>
          <a:xfrm>
            <a:off x="457200" y="1435100"/>
            <a:ext cx="3008313" cy="46199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11" name="Footer Placeholder 5"/>
          <p:cNvSpPr>
            <a:spLocks noGrp="1"/>
          </p:cNvSpPr>
          <p:nvPr>
            <p:ph type="ftr" sz="quarter" idx="11"/>
          </p:nvPr>
        </p:nvSpPr>
        <p:spPr>
          <a:xfrm>
            <a:off x="3124200" y="6356350"/>
            <a:ext cx="2895600" cy="365125"/>
          </a:xfrm>
        </p:spPr>
        <p:txBody>
          <a:bodyPr/>
          <a:lstStyle/>
          <a:p>
            <a:endParaRPr lang="en-US"/>
          </a:p>
        </p:txBody>
      </p:sp>
    </p:spTree>
    <p:extLst>
      <p:ext uri="{BB962C8B-B14F-4D97-AF65-F5344CB8AC3E}">
        <p14:creationId xmlns:p14="http://schemas.microsoft.com/office/powerpoint/2010/main" val="4085349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edit title</a:t>
            </a:r>
            <a:endParaRPr lang="en-US" dirty="0"/>
          </a:p>
        </p:txBody>
      </p:sp>
      <p:sp>
        <p:nvSpPr>
          <p:cNvPr id="9"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0" name="Text Placeholder 3"/>
          <p:cNvSpPr>
            <a:spLocks noGrp="1"/>
          </p:cNvSpPr>
          <p:nvPr>
            <p:ph type="body" sz="half" idx="2" hasCustomPrompt="1"/>
          </p:nvPr>
        </p:nvSpPr>
        <p:spPr>
          <a:xfrm>
            <a:off x="1792288" y="5367338"/>
            <a:ext cx="5486400" cy="6993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11" name="Footer Placeholder 5"/>
          <p:cNvSpPr>
            <a:spLocks noGrp="1"/>
          </p:cNvSpPr>
          <p:nvPr>
            <p:ph type="ftr" sz="quarter" idx="11"/>
          </p:nvPr>
        </p:nvSpPr>
        <p:spPr>
          <a:xfrm>
            <a:off x="3124200" y="6356350"/>
            <a:ext cx="2895600" cy="365125"/>
          </a:xfrm>
        </p:spPr>
        <p:txBody>
          <a:bodyPr/>
          <a:lstStyle/>
          <a:p>
            <a:endParaRPr lang="en-US"/>
          </a:p>
        </p:txBody>
      </p:sp>
    </p:spTree>
    <p:extLst>
      <p:ext uri="{BB962C8B-B14F-4D97-AF65-F5344CB8AC3E}">
        <p14:creationId xmlns:p14="http://schemas.microsoft.com/office/powerpoint/2010/main" val="15606841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0" y="6283277"/>
            <a:ext cx="9144000" cy="5842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title</a:t>
            </a:r>
            <a:endParaRPr lang="en-US" dirty="0"/>
          </a:p>
        </p:txBody>
      </p:sp>
      <p:sp>
        <p:nvSpPr>
          <p:cNvPr id="15" name="Text Placeholder 2"/>
          <p:cNvSpPr>
            <a:spLocks noGrp="1"/>
          </p:cNvSpPr>
          <p:nvPr>
            <p:ph type="body" idx="1"/>
          </p:nvPr>
        </p:nvSpPr>
        <p:spPr>
          <a:xfrm>
            <a:off x="457200" y="1600200"/>
            <a:ext cx="8229600" cy="4401389"/>
          </a:xfrm>
          <a:prstGeom prst="rect">
            <a:avLst/>
          </a:prstGeom>
        </p:spPr>
        <p:txBody>
          <a:bodyPr vert="horz" lIns="91440" tIns="45720" rIns="91440" bIns="45720" rtlCol="0">
            <a:norm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8" name="Rectangle 17"/>
          <p:cNvSpPr/>
          <p:nvPr/>
        </p:nvSpPr>
        <p:spPr>
          <a:xfrm flipV="1">
            <a:off x="0" y="6167830"/>
            <a:ext cx="9144000" cy="45719"/>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white-logo.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2666" y="6439898"/>
            <a:ext cx="941299" cy="244738"/>
          </a:xfrm>
          <a:prstGeom prst="rect">
            <a:avLst/>
          </a:prstGeom>
        </p:spPr>
      </p:pic>
    </p:spTree>
    <p:extLst>
      <p:ext uri="{BB962C8B-B14F-4D97-AF65-F5344CB8AC3E}">
        <p14:creationId xmlns:p14="http://schemas.microsoft.com/office/powerpoint/2010/main" val="3752891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1F497D"/>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1F497D"/>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1F497D"/>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1F497D"/>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1F497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jpg"/><Relationship Id="rId3" Type="http://schemas.openxmlformats.org/officeDocument/2006/relationships/hyperlink" Target="mailto:jhawthorne@atsu.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09600"/>
            <a:ext cx="7772400" cy="1791981"/>
          </a:xfrm>
        </p:spPr>
        <p:txBody>
          <a:bodyPr>
            <a:normAutofit/>
          </a:bodyPr>
          <a:lstStyle/>
          <a:p>
            <a:r>
              <a:rPr lang="en-US" dirty="0" smtClean="0"/>
              <a:t>Anchoring University Competencies to Programmatic Accreditation </a:t>
            </a:r>
            <a:endParaRPr lang="en-US" dirty="0"/>
          </a:p>
        </p:txBody>
      </p:sp>
      <p:sp>
        <p:nvSpPr>
          <p:cNvPr id="3" name="Text Placeholder 2"/>
          <p:cNvSpPr>
            <a:spLocks noGrp="1"/>
          </p:cNvSpPr>
          <p:nvPr>
            <p:ph type="body" sz="quarter" idx="13"/>
          </p:nvPr>
        </p:nvSpPr>
        <p:spPr/>
        <p:txBody>
          <a:bodyPr>
            <a:noAutofit/>
          </a:bodyPr>
          <a:lstStyle/>
          <a:p>
            <a:r>
              <a:rPr lang="en-US" sz="3200" dirty="0" smtClean="0">
                <a:cs typeface="Gabriola"/>
              </a:rPr>
              <a:t>Katherine Adler, DHA, FACHE</a:t>
            </a:r>
          </a:p>
          <a:p>
            <a:r>
              <a:rPr lang="en-US" sz="3200" dirty="0" smtClean="0">
                <a:cs typeface="Gabriola"/>
              </a:rPr>
              <a:t>Jane Hawthorne, BS</a:t>
            </a:r>
            <a:endParaRPr lang="en-US" sz="3200" dirty="0">
              <a:cs typeface="Gabriola"/>
            </a:endParaRPr>
          </a:p>
        </p:txBody>
      </p:sp>
      <p:sp>
        <p:nvSpPr>
          <p:cNvPr id="4" name="Text Placeholder 3"/>
          <p:cNvSpPr>
            <a:spLocks noGrp="1"/>
          </p:cNvSpPr>
          <p:nvPr>
            <p:ph type="body" sz="quarter" idx="14"/>
          </p:nvPr>
        </p:nvSpPr>
        <p:spPr/>
        <p:txBody>
          <a:bodyPr/>
          <a:lstStyle/>
          <a:p>
            <a:r>
              <a:rPr lang="en-US" dirty="0" smtClean="0"/>
              <a:t>AT Still University of Health Sciences</a:t>
            </a:r>
            <a:endParaRPr lang="en-US" dirty="0"/>
          </a:p>
        </p:txBody>
      </p:sp>
    </p:spTree>
    <p:extLst>
      <p:ext uri="{BB962C8B-B14F-4D97-AF65-F5344CB8AC3E}">
        <p14:creationId xmlns:p14="http://schemas.microsoft.com/office/powerpoint/2010/main" val="4302758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Start?</a:t>
            </a:r>
            <a:endParaRPr lang="en-US" dirty="0"/>
          </a:p>
        </p:txBody>
      </p:sp>
      <p:sp>
        <p:nvSpPr>
          <p:cNvPr id="3" name="Content Placeholder 2"/>
          <p:cNvSpPr>
            <a:spLocks noGrp="1"/>
          </p:cNvSpPr>
          <p:nvPr>
            <p:ph sz="half" idx="1"/>
          </p:nvPr>
        </p:nvSpPr>
        <p:spPr>
          <a:xfrm>
            <a:off x="609600" y="2819400"/>
            <a:ext cx="4038600" cy="3200400"/>
          </a:xfrm>
        </p:spPr>
        <p:txBody>
          <a:bodyPr>
            <a:normAutofit/>
          </a:bodyPr>
          <a:lstStyle/>
          <a:p>
            <a:r>
              <a:rPr lang="en-US" dirty="0" smtClean="0"/>
              <a:t>Altruism</a:t>
            </a:r>
            <a:endParaRPr lang="en-US" dirty="0"/>
          </a:p>
          <a:p>
            <a:r>
              <a:rPr lang="en-US" dirty="0" smtClean="0"/>
              <a:t>Accountability</a:t>
            </a:r>
            <a:endParaRPr lang="en-US" dirty="0"/>
          </a:p>
          <a:p>
            <a:r>
              <a:rPr lang="en-US" dirty="0" smtClean="0"/>
              <a:t>Respect</a:t>
            </a:r>
            <a:endParaRPr lang="en-US" dirty="0"/>
          </a:p>
          <a:p>
            <a:r>
              <a:rPr lang="en-US" dirty="0" smtClean="0"/>
              <a:t>Integrity</a:t>
            </a:r>
            <a:endParaRPr lang="en-US" dirty="0"/>
          </a:p>
          <a:p>
            <a:r>
              <a:rPr lang="en-US" dirty="0" smtClean="0"/>
              <a:t>Ethic(ism</a:t>
            </a:r>
            <a:r>
              <a:rPr lang="en-US" dirty="0"/>
              <a:t>)</a:t>
            </a:r>
          </a:p>
          <a:p>
            <a:r>
              <a:rPr lang="en-US" dirty="0" smtClean="0"/>
              <a:t>Honesty</a:t>
            </a:r>
            <a:endParaRPr lang="en-US" dirty="0"/>
          </a:p>
          <a:p>
            <a:endParaRPr lang="en-US" dirty="0"/>
          </a:p>
        </p:txBody>
      </p:sp>
      <p:sp>
        <p:nvSpPr>
          <p:cNvPr id="4" name="Content Placeholder 3"/>
          <p:cNvSpPr>
            <a:spLocks noGrp="1"/>
          </p:cNvSpPr>
          <p:nvPr>
            <p:ph sz="half" idx="2"/>
          </p:nvPr>
        </p:nvSpPr>
        <p:spPr>
          <a:xfrm>
            <a:off x="4800600" y="2895600"/>
            <a:ext cx="4038600" cy="2895600"/>
          </a:xfrm>
        </p:spPr>
        <p:txBody>
          <a:bodyPr/>
          <a:lstStyle/>
          <a:p>
            <a:r>
              <a:rPr lang="en-US" dirty="0"/>
              <a:t>Compassion / Caring</a:t>
            </a:r>
          </a:p>
          <a:p>
            <a:r>
              <a:rPr lang="en-US" dirty="0"/>
              <a:t>Excellence</a:t>
            </a:r>
          </a:p>
          <a:p>
            <a:r>
              <a:rPr lang="en-US" dirty="0"/>
              <a:t>Lifelong learning</a:t>
            </a:r>
          </a:p>
          <a:p>
            <a:r>
              <a:rPr lang="en-US" dirty="0"/>
              <a:t>Self-regulation</a:t>
            </a:r>
          </a:p>
          <a:p>
            <a:r>
              <a:rPr lang="en-US" dirty="0" smtClean="0"/>
              <a:t>Service</a:t>
            </a:r>
          </a:p>
          <a:p>
            <a:endParaRPr lang="en-US" dirty="0"/>
          </a:p>
          <a:p>
            <a:endParaRPr lang="en-US" dirty="0"/>
          </a:p>
        </p:txBody>
      </p:sp>
      <p:sp>
        <p:nvSpPr>
          <p:cNvPr id="7" name="Content Placeholder 2"/>
          <p:cNvSpPr txBox="1">
            <a:spLocks/>
          </p:cNvSpPr>
          <p:nvPr/>
        </p:nvSpPr>
        <p:spPr>
          <a:xfrm>
            <a:off x="304800" y="1371600"/>
            <a:ext cx="8534400" cy="13716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rgbClr val="1F497D"/>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1F497D"/>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1F497D"/>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1F497D"/>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1F497D"/>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US" sz="3200" dirty="0"/>
              <a:t>In 2009, the Board of </a:t>
            </a:r>
            <a:r>
              <a:rPr lang="en-US" sz="3200" dirty="0" smtClean="0"/>
              <a:t>Trustees established </a:t>
            </a:r>
            <a:r>
              <a:rPr lang="en-US" sz="3200" dirty="0"/>
              <a:t>what attributes </a:t>
            </a:r>
            <a:r>
              <a:rPr lang="en-US" sz="3200" b="1" dirty="0" smtClean="0"/>
              <a:t>any </a:t>
            </a:r>
            <a:r>
              <a:rPr lang="en-US" sz="3200" b="1" dirty="0"/>
              <a:t>graduate </a:t>
            </a:r>
            <a:r>
              <a:rPr lang="en-US" sz="3200" dirty="0"/>
              <a:t>from ATSU </a:t>
            </a:r>
            <a:r>
              <a:rPr lang="en-US" sz="3200" dirty="0" smtClean="0"/>
              <a:t>must </a:t>
            </a:r>
            <a:r>
              <a:rPr lang="en-US" sz="3200" dirty="0"/>
              <a:t>have.</a:t>
            </a:r>
          </a:p>
          <a:p>
            <a:pPr marL="0" indent="0">
              <a:buNone/>
            </a:pPr>
            <a:endParaRPr lang="en-US" dirty="0"/>
          </a:p>
        </p:txBody>
      </p:sp>
    </p:spTree>
    <p:extLst>
      <p:ext uri="{BB962C8B-B14F-4D97-AF65-F5344CB8AC3E}">
        <p14:creationId xmlns:p14="http://schemas.microsoft.com/office/powerpoint/2010/main" val="238457535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8 Transferable Skills</a:t>
            </a:r>
            <a:endParaRPr lang="en-US" dirty="0"/>
          </a:p>
        </p:txBody>
      </p:sp>
      <p:sp>
        <p:nvSpPr>
          <p:cNvPr id="7" name="Content Placeholder 6"/>
          <p:cNvSpPr>
            <a:spLocks noGrp="1"/>
          </p:cNvSpPr>
          <p:nvPr>
            <p:ph sz="half" idx="1"/>
          </p:nvPr>
        </p:nvSpPr>
        <p:spPr/>
        <p:txBody>
          <a:bodyPr/>
          <a:lstStyle/>
          <a:p>
            <a:r>
              <a:rPr lang="en-US" dirty="0" smtClean="0"/>
              <a:t>Positive Interpersonal Communication</a:t>
            </a:r>
          </a:p>
          <a:p>
            <a:r>
              <a:rPr lang="en-US" dirty="0" smtClean="0"/>
              <a:t>Cultural Competence</a:t>
            </a:r>
          </a:p>
          <a:p>
            <a:r>
              <a:rPr lang="en-US" dirty="0" smtClean="0"/>
              <a:t>Interdisciplinary/Team Focus</a:t>
            </a:r>
          </a:p>
          <a:p>
            <a:r>
              <a:rPr lang="en-US" dirty="0" smtClean="0"/>
              <a:t>Leadership</a:t>
            </a:r>
            <a:endParaRPr lang="en-US" dirty="0"/>
          </a:p>
        </p:txBody>
      </p:sp>
      <p:sp>
        <p:nvSpPr>
          <p:cNvPr id="8" name="Content Placeholder 7"/>
          <p:cNvSpPr>
            <a:spLocks noGrp="1"/>
          </p:cNvSpPr>
          <p:nvPr>
            <p:ph sz="half" idx="2"/>
          </p:nvPr>
        </p:nvSpPr>
        <p:spPr/>
        <p:txBody>
          <a:bodyPr/>
          <a:lstStyle/>
          <a:p>
            <a:r>
              <a:rPr lang="en-US" dirty="0" smtClean="0"/>
              <a:t>Self Assessment and Reflective Practice</a:t>
            </a:r>
          </a:p>
          <a:p>
            <a:r>
              <a:rPr lang="en-US" dirty="0" smtClean="0"/>
              <a:t>Critical Thinking</a:t>
            </a:r>
          </a:p>
          <a:p>
            <a:r>
              <a:rPr lang="en-US" dirty="0" smtClean="0"/>
              <a:t>Ethical and Legal Understanding</a:t>
            </a:r>
          </a:p>
          <a:p>
            <a:r>
              <a:rPr lang="en-US" dirty="0" smtClean="0"/>
              <a:t>Wellbeing</a:t>
            </a:r>
          </a:p>
        </p:txBody>
      </p:sp>
    </p:spTree>
    <p:extLst>
      <p:ext uri="{BB962C8B-B14F-4D97-AF65-F5344CB8AC3E}">
        <p14:creationId xmlns:p14="http://schemas.microsoft.com/office/powerpoint/2010/main" val="22430672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 y="4800600"/>
            <a:ext cx="1371600" cy="1028700"/>
          </a:xfrm>
          <a:prstGeom prst="rect">
            <a:avLst/>
          </a:prstGeom>
        </p:spPr>
      </p:pic>
      <p:sp>
        <p:nvSpPr>
          <p:cNvPr id="5" name="Title 4"/>
          <p:cNvSpPr>
            <a:spLocks noGrp="1"/>
          </p:cNvSpPr>
          <p:nvPr>
            <p:ph type="title"/>
          </p:nvPr>
        </p:nvSpPr>
        <p:spPr/>
        <p:txBody>
          <a:bodyPr/>
          <a:lstStyle/>
          <a:p>
            <a:r>
              <a:rPr lang="en-US" dirty="0" smtClean="0"/>
              <a:t>A Map to Where?</a:t>
            </a:r>
            <a:endParaRPr lang="en-US" dirty="0"/>
          </a:p>
        </p:txBody>
      </p:sp>
      <p:sp>
        <p:nvSpPr>
          <p:cNvPr id="6" name="Content Placeholder 5"/>
          <p:cNvSpPr>
            <a:spLocks noGrp="1"/>
          </p:cNvSpPr>
          <p:nvPr>
            <p:ph idx="1"/>
          </p:nvPr>
        </p:nvSpPr>
        <p:spPr>
          <a:xfrm>
            <a:off x="457200" y="1600200"/>
            <a:ext cx="8229600" cy="3048000"/>
          </a:xfrm>
        </p:spPr>
        <p:txBody>
          <a:bodyPr>
            <a:normAutofit fontScale="92500" lnSpcReduction="20000"/>
          </a:bodyPr>
          <a:lstStyle/>
          <a:p>
            <a:r>
              <a:rPr lang="en-US" dirty="0" smtClean="0"/>
              <a:t>The 8 transferable skills were mapped to Program Competencies; first 2 reviewed:</a:t>
            </a:r>
          </a:p>
          <a:p>
            <a:pPr lvl="1"/>
            <a:r>
              <a:rPr lang="en-US" dirty="0" smtClean="0"/>
              <a:t>Interpersonal Communication</a:t>
            </a:r>
          </a:p>
          <a:p>
            <a:pPr lvl="1"/>
            <a:r>
              <a:rPr lang="en-US" dirty="0" smtClean="0"/>
              <a:t>Cultural Competence</a:t>
            </a:r>
          </a:p>
          <a:p>
            <a:pPr>
              <a:spcBef>
                <a:spcPts val="1320"/>
              </a:spcBef>
            </a:pPr>
            <a:r>
              <a:rPr lang="en-US" dirty="0" smtClean="0"/>
              <a:t>Programmatic Competencies mapped to Program Accreditation Competencies</a:t>
            </a:r>
          </a:p>
          <a:p>
            <a:pPr marL="400050" lvl="1" indent="0">
              <a:buNone/>
            </a:pPr>
            <a:r>
              <a:rPr lang="en-US" dirty="0"/>
              <a:t>	</a:t>
            </a:r>
            <a:r>
              <a:rPr lang="en-US" dirty="0" smtClean="0"/>
              <a:t>	</a:t>
            </a:r>
            <a:endParaRPr lang="en-US" dirty="0"/>
          </a:p>
        </p:txBody>
      </p:sp>
      <p:sp>
        <p:nvSpPr>
          <p:cNvPr id="8" name="TextBox 7"/>
          <p:cNvSpPr txBox="1"/>
          <p:nvPr/>
        </p:nvSpPr>
        <p:spPr>
          <a:xfrm>
            <a:off x="1380744" y="4899451"/>
            <a:ext cx="7132320" cy="830997"/>
          </a:xfrm>
          <a:prstGeom prst="rect">
            <a:avLst/>
          </a:prstGeom>
          <a:noFill/>
        </p:spPr>
        <p:txBody>
          <a:bodyPr wrap="square" rtlCol="0">
            <a:spAutoFit/>
          </a:bodyPr>
          <a:lstStyle/>
          <a:p>
            <a:pPr marL="0" lvl="1"/>
            <a:r>
              <a:rPr lang="en-US" sz="2400" b="1" i="1" dirty="0" smtClean="0">
                <a:solidFill>
                  <a:schemeClr val="accent2">
                    <a:lumMod val="60000"/>
                    <a:lumOff val="40000"/>
                  </a:schemeClr>
                </a:solidFill>
              </a:rPr>
              <a:t>Use the language from the accreditation 	       competencies for program AND course competencies.</a:t>
            </a:r>
          </a:p>
        </p:txBody>
      </p:sp>
    </p:spTree>
    <p:extLst>
      <p:ext uri="{BB962C8B-B14F-4D97-AF65-F5344CB8AC3E}">
        <p14:creationId xmlns:p14="http://schemas.microsoft.com/office/powerpoint/2010/main" val="39401425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MPH Program</a:t>
            </a:r>
            <a:endParaRPr lang="en-US" dirty="0"/>
          </a:p>
        </p:txBody>
      </p:sp>
      <p:sp>
        <p:nvSpPr>
          <p:cNvPr id="3" name="Content Placeholder 2"/>
          <p:cNvSpPr>
            <a:spLocks noGrp="1"/>
          </p:cNvSpPr>
          <p:nvPr>
            <p:ph idx="1"/>
          </p:nvPr>
        </p:nvSpPr>
        <p:spPr/>
        <p:txBody>
          <a:bodyPr>
            <a:normAutofit/>
          </a:bodyPr>
          <a:lstStyle/>
          <a:p>
            <a:r>
              <a:rPr lang="en-US" dirty="0" smtClean="0"/>
              <a:t>Totally asynchronous and online</a:t>
            </a:r>
          </a:p>
          <a:p>
            <a:r>
              <a:rPr lang="en-US" dirty="0" smtClean="0"/>
              <a:t>Students  and practicum sites are nationwide</a:t>
            </a:r>
          </a:p>
          <a:p>
            <a:r>
              <a:rPr lang="en-US" dirty="0" smtClean="0"/>
              <a:t>Accrediting body for MPH Programs is CEPH</a:t>
            </a:r>
          </a:p>
          <a:p>
            <a:pPr lvl="1"/>
            <a:r>
              <a:rPr lang="en-US" dirty="0" smtClean="0"/>
              <a:t>Council on Education for Public Health</a:t>
            </a:r>
          </a:p>
          <a:p>
            <a:pPr lvl="2"/>
            <a:r>
              <a:rPr lang="en-US" dirty="0" smtClean="0"/>
              <a:t>5 Core Areas of Public Health Knowledge</a:t>
            </a:r>
          </a:p>
          <a:p>
            <a:pPr lvl="1"/>
            <a:r>
              <a:rPr lang="en-US" dirty="0" smtClean="0"/>
              <a:t>Association of Schools of Public Health</a:t>
            </a:r>
          </a:p>
          <a:p>
            <a:pPr lvl="2"/>
            <a:r>
              <a:rPr lang="en-US" dirty="0" smtClean="0"/>
              <a:t>Established and accepted competencies that encompass the 5 Core Areas</a:t>
            </a:r>
          </a:p>
          <a:p>
            <a:pPr lvl="1"/>
            <a:endParaRPr lang="en-US" dirty="0"/>
          </a:p>
        </p:txBody>
      </p:sp>
    </p:spTree>
    <p:extLst>
      <p:ext uri="{BB962C8B-B14F-4D97-AF65-F5344CB8AC3E}">
        <p14:creationId xmlns:p14="http://schemas.microsoft.com/office/powerpoint/2010/main" val="67625700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It All Work?</a:t>
            </a:r>
            <a:endParaRPr lang="en-US" dirty="0"/>
          </a:p>
        </p:txBody>
      </p:sp>
      <p:pic>
        <p:nvPicPr>
          <p:cNvPr id="1026" name="Picture 2" descr="C:\Users\kadler\AppData\Local\Microsoft\Windows\Temporary Internet Files\Content.IE5\33L7Q8LJ\MC900311328[1].wm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676400"/>
            <a:ext cx="2862529" cy="32445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p:nvPr>
            <p:extLst>
              <p:ext uri="{D42A27DB-BD31-4B8C-83A1-F6EECF244321}">
                <p14:modId xmlns:p14="http://schemas.microsoft.com/office/powerpoint/2010/main" val="3740898620"/>
              </p:ext>
            </p:extLst>
          </p:nvPr>
        </p:nvGraphicFramePr>
        <p:xfrm>
          <a:off x="5486400" y="1524000"/>
          <a:ext cx="342900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p:cNvSpPr/>
          <p:nvPr/>
        </p:nvSpPr>
        <p:spPr>
          <a:xfrm rot="20234569">
            <a:off x="1116550" y="2660458"/>
            <a:ext cx="7378619" cy="1200329"/>
          </a:xfrm>
          <a:prstGeom prst="rect">
            <a:avLst/>
          </a:prstGeom>
          <a:noFill/>
        </p:spPr>
        <p:txBody>
          <a:bodyPr wrap="square" lIns="91440" tIns="45720" rIns="91440" bIns="45720">
            <a:spAutoFit/>
          </a:bodyPr>
          <a:lstStyle/>
          <a:p>
            <a:pPr algn="ctr"/>
            <a:r>
              <a:rPr lang="en-U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DOCUMENTATION</a:t>
            </a:r>
            <a:endParaRPr lang="en-US" sz="7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extLst>
      <p:ext uri="{BB962C8B-B14F-4D97-AF65-F5344CB8AC3E}">
        <p14:creationId xmlns:p14="http://schemas.microsoft.com/office/powerpoint/2010/main" val="354580684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Field Experience and a Virtual Binder</a:t>
            </a:r>
            <a:endParaRPr lang="en-US" dirty="0"/>
          </a:p>
        </p:txBody>
      </p:sp>
      <p:sp>
        <p:nvSpPr>
          <p:cNvPr id="3" name="Content Placeholder 2"/>
          <p:cNvSpPr>
            <a:spLocks noGrp="1"/>
          </p:cNvSpPr>
          <p:nvPr>
            <p:ph idx="1"/>
          </p:nvPr>
        </p:nvSpPr>
        <p:spPr>
          <a:xfrm>
            <a:off x="457200" y="2743200"/>
            <a:ext cx="8229600" cy="3382963"/>
          </a:xfrm>
        </p:spPr>
        <p:txBody>
          <a:bodyPr/>
          <a:lstStyle/>
          <a:p>
            <a:r>
              <a:rPr lang="en-US" dirty="0" smtClean="0"/>
              <a:t>What is the final product of the process?</a:t>
            </a:r>
          </a:p>
          <a:p>
            <a:r>
              <a:rPr lang="en-US" dirty="0" smtClean="0"/>
              <a:t>Who will need to see the product?</a:t>
            </a:r>
          </a:p>
          <a:p>
            <a:pPr lvl="1"/>
            <a:r>
              <a:rPr lang="en-US" dirty="0" smtClean="0"/>
              <a:t>Faculty</a:t>
            </a:r>
          </a:p>
          <a:p>
            <a:pPr lvl="1"/>
            <a:r>
              <a:rPr lang="en-US" dirty="0" smtClean="0"/>
              <a:t>Program Chair</a:t>
            </a:r>
          </a:p>
          <a:p>
            <a:pPr lvl="1"/>
            <a:r>
              <a:rPr lang="en-US" dirty="0" smtClean="0"/>
              <a:t>Dean</a:t>
            </a:r>
          </a:p>
          <a:p>
            <a:pPr lvl="1"/>
            <a:r>
              <a:rPr lang="en-US" dirty="0" smtClean="0"/>
              <a:t>Accrediting Body</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078" y="1457414"/>
            <a:ext cx="13716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28800" y="1371600"/>
            <a:ext cx="6629400" cy="1200329"/>
          </a:xfrm>
          <a:prstGeom prst="rect">
            <a:avLst/>
          </a:prstGeom>
          <a:noFill/>
        </p:spPr>
        <p:txBody>
          <a:bodyPr wrap="square" rtlCol="0">
            <a:spAutoFit/>
          </a:bodyPr>
          <a:lstStyle/>
          <a:p>
            <a:r>
              <a:rPr lang="en-US" sz="2400" b="1" i="1" dirty="0" smtClean="0">
                <a:solidFill>
                  <a:schemeClr val="accent2">
                    <a:lumMod val="60000"/>
                    <a:lumOff val="40000"/>
                  </a:schemeClr>
                </a:solidFill>
              </a:rPr>
              <a:t>At this point, paper is your friend!  Collect any and every piece of paper related to your  process.  </a:t>
            </a:r>
          </a:p>
          <a:p>
            <a:r>
              <a:rPr lang="en-US" sz="2400" b="1" i="1" dirty="0" smtClean="0">
                <a:solidFill>
                  <a:schemeClr val="accent2">
                    <a:lumMod val="60000"/>
                    <a:lumOff val="40000"/>
                  </a:schemeClr>
                </a:solidFill>
              </a:rPr>
              <a:t>If you don’t have a process, create one on paper.</a:t>
            </a:r>
            <a:endParaRPr lang="en-US" sz="2400" b="1" i="1" dirty="0">
              <a:solidFill>
                <a:schemeClr val="accent2">
                  <a:lumMod val="60000"/>
                  <a:lumOff val="40000"/>
                </a:schemeClr>
              </a:solidFill>
            </a:endParaRPr>
          </a:p>
        </p:txBody>
      </p:sp>
    </p:spTree>
    <p:extLst>
      <p:ext uri="{BB962C8B-B14F-4D97-AF65-F5344CB8AC3E}">
        <p14:creationId xmlns:p14="http://schemas.microsoft.com/office/powerpoint/2010/main" val="178605611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Consider</a:t>
            </a:r>
            <a:endParaRPr lang="en-US" dirty="0"/>
          </a:p>
        </p:txBody>
      </p:sp>
      <p:sp>
        <p:nvSpPr>
          <p:cNvPr id="3" name="Content Placeholder 2"/>
          <p:cNvSpPr>
            <a:spLocks noGrp="1"/>
          </p:cNvSpPr>
          <p:nvPr>
            <p:ph idx="1"/>
          </p:nvPr>
        </p:nvSpPr>
        <p:spPr/>
        <p:txBody>
          <a:bodyPr/>
          <a:lstStyle/>
          <a:p>
            <a:r>
              <a:rPr lang="en-US" dirty="0" smtClean="0"/>
              <a:t>What is the desired outcome/proficiency/competency that must be achieved?</a:t>
            </a:r>
          </a:p>
          <a:p>
            <a:r>
              <a:rPr lang="en-US" dirty="0" smtClean="0"/>
              <a:t>What happens when and why?</a:t>
            </a:r>
          </a:p>
          <a:p>
            <a:r>
              <a:rPr lang="en-US" dirty="0" smtClean="0"/>
              <a:t>What needs to happen before something else can happen?</a:t>
            </a:r>
          </a:p>
          <a:p>
            <a:r>
              <a:rPr lang="en-US" dirty="0" smtClean="0"/>
              <a:t>What will the accreditors want to see?</a:t>
            </a:r>
            <a:endParaRPr lang="en-US" dirty="0"/>
          </a:p>
        </p:txBody>
      </p:sp>
    </p:spTree>
    <p:extLst>
      <p:ext uri="{BB962C8B-B14F-4D97-AF65-F5344CB8AC3E}">
        <p14:creationId xmlns:p14="http://schemas.microsoft.com/office/powerpoint/2010/main" val="420367302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Overthink!</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13716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133600" y="2006084"/>
            <a:ext cx="6324600" cy="461665"/>
          </a:xfrm>
          <a:prstGeom prst="rect">
            <a:avLst/>
          </a:prstGeom>
          <a:noFill/>
        </p:spPr>
        <p:txBody>
          <a:bodyPr wrap="square" rtlCol="0">
            <a:spAutoFit/>
          </a:bodyPr>
          <a:lstStyle/>
          <a:p>
            <a:r>
              <a:rPr lang="en-US" sz="2400" b="1" i="1" dirty="0" smtClean="0">
                <a:solidFill>
                  <a:schemeClr val="accent2">
                    <a:lumMod val="60000"/>
                    <a:lumOff val="40000"/>
                  </a:schemeClr>
                </a:solidFill>
              </a:rPr>
              <a:t>BUILD IT BACKWARDS – the process will unfold!</a:t>
            </a:r>
            <a:endParaRPr lang="en-US" sz="2400" b="1" i="1" dirty="0">
              <a:solidFill>
                <a:schemeClr val="accent2">
                  <a:lumMod val="60000"/>
                  <a:lumOff val="40000"/>
                </a:schemeClr>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364992"/>
            <a:ext cx="13716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057400" y="3505200"/>
            <a:ext cx="5791200" cy="830997"/>
          </a:xfrm>
          <a:prstGeom prst="rect">
            <a:avLst/>
          </a:prstGeom>
          <a:noFill/>
        </p:spPr>
        <p:txBody>
          <a:bodyPr wrap="square" rtlCol="0">
            <a:spAutoFit/>
          </a:bodyPr>
          <a:lstStyle/>
          <a:p>
            <a:r>
              <a:rPr lang="en-US" sz="2400" b="1" i="1" dirty="0" smtClean="0">
                <a:solidFill>
                  <a:schemeClr val="accent2">
                    <a:lumMod val="60000"/>
                    <a:lumOff val="40000"/>
                  </a:schemeClr>
                </a:solidFill>
              </a:rPr>
              <a:t>Don’t worry about the “who” at this point, only the “what.”</a:t>
            </a:r>
            <a:endParaRPr lang="en-US" sz="2400" b="1" i="1" dirty="0">
              <a:solidFill>
                <a:schemeClr val="accent2">
                  <a:lumMod val="60000"/>
                  <a:lumOff val="40000"/>
                </a:schemeClr>
              </a:solidFill>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588172"/>
            <a:ext cx="13716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133600" y="4880394"/>
            <a:ext cx="5791200" cy="461665"/>
          </a:xfrm>
          <a:prstGeom prst="rect">
            <a:avLst/>
          </a:prstGeom>
          <a:noFill/>
        </p:spPr>
        <p:txBody>
          <a:bodyPr wrap="square" rtlCol="0">
            <a:spAutoFit/>
          </a:bodyPr>
          <a:lstStyle/>
          <a:p>
            <a:r>
              <a:rPr lang="en-US" sz="2400" b="1" i="1" dirty="0" smtClean="0">
                <a:solidFill>
                  <a:schemeClr val="accent2">
                    <a:lumMod val="60000"/>
                    <a:lumOff val="40000"/>
                  </a:schemeClr>
                </a:solidFill>
              </a:rPr>
              <a:t>Give yourself TIME!!  Time is your friend!</a:t>
            </a:r>
            <a:endParaRPr lang="en-US" sz="2400" b="1" i="1" dirty="0">
              <a:solidFill>
                <a:schemeClr val="accent2">
                  <a:lumMod val="60000"/>
                  <a:lumOff val="40000"/>
                </a:schemeClr>
              </a:solidFill>
            </a:endParaRPr>
          </a:p>
        </p:txBody>
      </p:sp>
    </p:spTree>
    <p:extLst>
      <p:ext uri="{BB962C8B-B14F-4D97-AF65-F5344CB8AC3E}">
        <p14:creationId xmlns:p14="http://schemas.microsoft.com/office/powerpoint/2010/main" val="61113775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“Do It”!</a:t>
            </a:r>
            <a:endParaRPr lang="en-US" dirty="0"/>
          </a:p>
        </p:txBody>
      </p:sp>
      <p:sp>
        <p:nvSpPr>
          <p:cNvPr id="3" name="Content Placeholder 2"/>
          <p:cNvSpPr>
            <a:spLocks noGrp="1"/>
          </p:cNvSpPr>
          <p:nvPr>
            <p:ph idx="1"/>
          </p:nvPr>
        </p:nvSpPr>
        <p:spPr/>
        <p:txBody>
          <a:bodyPr/>
          <a:lstStyle/>
          <a:p>
            <a:r>
              <a:rPr lang="en-US" dirty="0" smtClean="0"/>
              <a:t>Review the pile of documents you’ve created and collected.</a:t>
            </a:r>
          </a:p>
          <a:p>
            <a:r>
              <a:rPr lang="en-US" dirty="0" smtClean="0"/>
              <a:t>Assess which documents are necessary and which can be omitted with an electronic acknowledgement.</a:t>
            </a:r>
          </a:p>
          <a:p>
            <a:r>
              <a:rPr lang="en-US" dirty="0" smtClean="0"/>
              <a:t>Push the envelope: what is </a:t>
            </a:r>
            <a:r>
              <a:rPr lang="en-US" b="1" dirty="0" smtClean="0"/>
              <a:t>really</a:t>
            </a:r>
            <a:r>
              <a:rPr lang="en-US" dirty="0" smtClean="0"/>
              <a:t> needed as documentation vs. what is </a:t>
            </a:r>
            <a:r>
              <a:rPr lang="en-US" b="1" dirty="0" smtClean="0"/>
              <a:t>“wanted” </a:t>
            </a:r>
            <a:r>
              <a:rPr lang="en-US" dirty="0" smtClean="0"/>
              <a:t>or “we’ve always done it that way”.</a:t>
            </a:r>
            <a:endParaRPr lang="en-US" dirty="0"/>
          </a:p>
        </p:txBody>
      </p:sp>
    </p:spTree>
    <p:extLst>
      <p:ext uri="{BB962C8B-B14F-4D97-AF65-F5344CB8AC3E}">
        <p14:creationId xmlns:p14="http://schemas.microsoft.com/office/powerpoint/2010/main" val="227931582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52600"/>
            <a:ext cx="13716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033016" y="2005340"/>
            <a:ext cx="6400800" cy="523220"/>
          </a:xfrm>
          <a:prstGeom prst="rect">
            <a:avLst/>
          </a:prstGeom>
          <a:noFill/>
        </p:spPr>
        <p:txBody>
          <a:bodyPr wrap="square" rtlCol="0">
            <a:spAutoFit/>
          </a:bodyPr>
          <a:lstStyle/>
          <a:p>
            <a:r>
              <a:rPr lang="en-US" sz="2800" b="1" i="1" dirty="0" smtClean="0">
                <a:solidFill>
                  <a:schemeClr val="accent2">
                    <a:lumMod val="60000"/>
                    <a:lumOff val="40000"/>
                  </a:schemeClr>
                </a:solidFill>
              </a:rPr>
              <a:t>Question everything!  Assume nothing!</a:t>
            </a:r>
            <a:endParaRPr lang="en-US" sz="2800" b="1" i="1" dirty="0">
              <a:solidFill>
                <a:schemeClr val="accent2">
                  <a:lumMod val="60000"/>
                  <a:lumOff val="40000"/>
                </a:schemeClr>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935986"/>
            <a:ext cx="13716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060448" y="3219503"/>
            <a:ext cx="6224016" cy="523220"/>
          </a:xfrm>
          <a:prstGeom prst="rect">
            <a:avLst/>
          </a:prstGeom>
          <a:noFill/>
        </p:spPr>
        <p:txBody>
          <a:bodyPr wrap="square" rtlCol="0">
            <a:spAutoFit/>
          </a:bodyPr>
          <a:lstStyle/>
          <a:p>
            <a:r>
              <a:rPr lang="en-US" sz="2800" b="1" i="1" dirty="0" smtClean="0">
                <a:solidFill>
                  <a:schemeClr val="accent2">
                    <a:lumMod val="60000"/>
                    <a:lumOff val="40000"/>
                  </a:schemeClr>
                </a:solidFill>
              </a:rPr>
              <a:t>Your product consultant is your </a:t>
            </a:r>
            <a:r>
              <a:rPr lang="en-US" sz="2800" b="1" i="1" dirty="0" smtClean="0">
                <a:solidFill>
                  <a:schemeClr val="accent2">
                    <a:lumMod val="75000"/>
                  </a:schemeClr>
                </a:solidFill>
              </a:rPr>
              <a:t>hero</a:t>
            </a:r>
            <a:r>
              <a:rPr lang="en-US" sz="2800" b="1" i="1" dirty="0" smtClean="0">
                <a:solidFill>
                  <a:schemeClr val="accent2">
                    <a:lumMod val="60000"/>
                    <a:lumOff val="40000"/>
                  </a:schemeClr>
                </a:solidFill>
              </a:rPr>
              <a:t>!</a:t>
            </a:r>
            <a:endParaRPr lang="en-US" sz="2800" b="1" i="1" dirty="0">
              <a:solidFill>
                <a:schemeClr val="accent2">
                  <a:lumMod val="60000"/>
                  <a:lumOff val="40000"/>
                </a:schemeClr>
              </a:solidFill>
            </a:endParaRPr>
          </a:p>
        </p:txBody>
      </p:sp>
    </p:spTree>
    <p:extLst>
      <p:ext uri="{BB962C8B-B14F-4D97-AF65-F5344CB8AC3E}">
        <p14:creationId xmlns:p14="http://schemas.microsoft.com/office/powerpoint/2010/main" val="1360265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You?!</a:t>
            </a:r>
            <a:endParaRPr lang="en-US" dirty="0"/>
          </a:p>
        </p:txBody>
      </p:sp>
      <p:sp>
        <p:nvSpPr>
          <p:cNvPr id="3" name="Content Placeholder 2"/>
          <p:cNvSpPr>
            <a:spLocks noGrp="1"/>
          </p:cNvSpPr>
          <p:nvPr>
            <p:ph idx="1"/>
          </p:nvPr>
        </p:nvSpPr>
        <p:spPr/>
        <p:txBody>
          <a:bodyPr/>
          <a:lstStyle/>
          <a:p>
            <a:r>
              <a:rPr lang="en-US" dirty="0" smtClean="0"/>
              <a:t>Graduate institution?</a:t>
            </a:r>
          </a:p>
          <a:p>
            <a:r>
              <a:rPr lang="en-US" dirty="0" smtClean="0"/>
              <a:t>Undergraduate institution?</a:t>
            </a:r>
          </a:p>
          <a:p>
            <a:r>
              <a:rPr lang="en-US" dirty="0" smtClean="0"/>
              <a:t>Size?</a:t>
            </a:r>
          </a:p>
          <a:p>
            <a:r>
              <a:rPr lang="en-US" dirty="0" smtClean="0"/>
              <a:t>Single program?</a:t>
            </a:r>
          </a:p>
          <a:p>
            <a:r>
              <a:rPr lang="en-US" dirty="0" smtClean="0"/>
              <a:t>Multiple programs?</a:t>
            </a:r>
          </a:p>
          <a:p>
            <a:r>
              <a:rPr lang="en-US" dirty="0" smtClean="0"/>
              <a:t>Online, residential, blended?</a:t>
            </a:r>
            <a:endParaRPr lang="en-US" dirty="0"/>
          </a:p>
        </p:txBody>
      </p:sp>
    </p:spTree>
    <p:extLst>
      <p:ext uri="{BB962C8B-B14F-4D97-AF65-F5344CB8AC3E}">
        <p14:creationId xmlns:p14="http://schemas.microsoft.com/office/powerpoint/2010/main" val="62708486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This Doesn’t Work?”</a:t>
            </a:r>
            <a:endParaRPr lang="en-US" dirty="0"/>
          </a:p>
        </p:txBody>
      </p:sp>
      <p:sp>
        <p:nvSpPr>
          <p:cNvPr id="3" name="Content Placeholder 2"/>
          <p:cNvSpPr>
            <a:spLocks noGrp="1"/>
          </p:cNvSpPr>
          <p:nvPr>
            <p:ph idx="1"/>
          </p:nvPr>
        </p:nvSpPr>
        <p:spPr>
          <a:xfrm>
            <a:off x="457200" y="1600201"/>
            <a:ext cx="8229600" cy="2362200"/>
          </a:xfrm>
        </p:spPr>
        <p:txBody>
          <a:bodyPr>
            <a:normAutofit fontScale="92500" lnSpcReduction="10000"/>
          </a:bodyPr>
          <a:lstStyle/>
          <a:p>
            <a:r>
              <a:rPr lang="en-US" dirty="0" smtClean="0"/>
              <a:t>Do you have a test environment? A safe sandbox for your data?  Don’t ever start this in production!</a:t>
            </a:r>
          </a:p>
          <a:p>
            <a:r>
              <a:rPr lang="en-US" dirty="0" smtClean="0"/>
              <a:t>Don’t underestimate the need for humor. Trial and error before you all get it “right”!</a:t>
            </a:r>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937" y="4191000"/>
            <a:ext cx="1494263" cy="1120697"/>
          </a:xfrm>
          <a:prstGeom prst="rect">
            <a:avLst/>
          </a:prstGeom>
        </p:spPr>
      </p:pic>
      <p:sp>
        <p:nvSpPr>
          <p:cNvPr id="5" name="TextBox 4"/>
          <p:cNvSpPr txBox="1"/>
          <p:nvPr/>
        </p:nvSpPr>
        <p:spPr>
          <a:xfrm>
            <a:off x="2286000" y="4267200"/>
            <a:ext cx="6096000" cy="830997"/>
          </a:xfrm>
          <a:prstGeom prst="rect">
            <a:avLst/>
          </a:prstGeom>
          <a:noFill/>
        </p:spPr>
        <p:txBody>
          <a:bodyPr wrap="square" rtlCol="0">
            <a:spAutoFit/>
          </a:bodyPr>
          <a:lstStyle/>
          <a:p>
            <a:r>
              <a:rPr lang="en-US" sz="2400" b="1" i="1" dirty="0" smtClean="0">
                <a:solidFill>
                  <a:schemeClr val="accent2">
                    <a:lumMod val="60000"/>
                    <a:lumOff val="40000"/>
                  </a:schemeClr>
                </a:solidFill>
              </a:rPr>
              <a:t>What If This Doesn’t Work?  So what!</a:t>
            </a:r>
          </a:p>
          <a:p>
            <a:r>
              <a:rPr lang="en-US" sz="2400" b="1" i="1" dirty="0" smtClean="0">
                <a:solidFill>
                  <a:schemeClr val="accent2">
                    <a:lumMod val="60000"/>
                    <a:lumOff val="40000"/>
                  </a:schemeClr>
                </a:solidFill>
              </a:rPr>
              <a:t>Ask yourself: burning, bleeding, dying?</a:t>
            </a:r>
            <a:endParaRPr lang="en-US" sz="2400" b="1" i="1" dirty="0">
              <a:solidFill>
                <a:schemeClr val="accent2">
                  <a:lumMod val="60000"/>
                  <a:lumOff val="40000"/>
                </a:schemeClr>
              </a:solidFill>
            </a:endParaRPr>
          </a:p>
        </p:txBody>
      </p:sp>
    </p:spTree>
    <p:extLst>
      <p:ext uri="{BB962C8B-B14F-4D97-AF65-F5344CB8AC3E}">
        <p14:creationId xmlns:p14="http://schemas.microsoft.com/office/powerpoint/2010/main" val="348878507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Experience Binder</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CEPH Requirements</a:t>
            </a:r>
          </a:p>
          <a:p>
            <a:r>
              <a:rPr lang="en-US" dirty="0" smtClean="0"/>
              <a:t>Memorandum of Agreement</a:t>
            </a:r>
          </a:p>
          <a:p>
            <a:r>
              <a:rPr lang="en-US" dirty="0" smtClean="0"/>
              <a:t>Credentials of Preceptors (global environment)</a:t>
            </a:r>
          </a:p>
          <a:p>
            <a:r>
              <a:rPr lang="en-US" dirty="0" smtClean="0"/>
              <a:t>Practicum Proposal</a:t>
            </a:r>
          </a:p>
          <a:p>
            <a:r>
              <a:rPr lang="en-US" dirty="0" smtClean="0"/>
              <a:t>Student Evaluation of Process</a:t>
            </a:r>
          </a:p>
          <a:p>
            <a:r>
              <a:rPr lang="en-US" dirty="0" smtClean="0"/>
              <a:t>Preceptor Evaluation of Student</a:t>
            </a:r>
          </a:p>
          <a:p>
            <a:r>
              <a:rPr lang="en-US" dirty="0" smtClean="0"/>
              <a:t>Final Product</a:t>
            </a:r>
          </a:p>
          <a:p>
            <a:pPr lvl="1"/>
            <a:r>
              <a:rPr lang="en-US" dirty="0" smtClean="0"/>
              <a:t>Written paper worthy of publication</a:t>
            </a:r>
          </a:p>
          <a:p>
            <a:r>
              <a:rPr lang="en-US" dirty="0" smtClean="0"/>
              <a:t>Approval process throughout</a:t>
            </a:r>
          </a:p>
          <a:p>
            <a:pPr marL="0" indent="0">
              <a:buNone/>
            </a:pPr>
            <a:endParaRPr lang="en-US" dirty="0"/>
          </a:p>
        </p:txBody>
      </p:sp>
    </p:spTree>
    <p:extLst>
      <p:ext uri="{BB962C8B-B14F-4D97-AF65-F5344CB8AC3E}">
        <p14:creationId xmlns:p14="http://schemas.microsoft.com/office/powerpoint/2010/main" val="39010042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4-06 HomePageNoorda.png"/>
          <p:cNvPicPr>
            <a:picLocks noGrp="1" noChangeAspect="1"/>
          </p:cNvPicPr>
          <p:nvPr>
            <p:ph idx="1"/>
          </p:nvPr>
        </p:nvPicPr>
        <p:blipFill>
          <a:blip r:embed="rId3">
            <a:extLst>
              <a:ext uri="{28A0092B-C50C-407E-A947-70E740481C1C}">
                <a14:useLocalDpi xmlns:a14="http://schemas.microsoft.com/office/drawing/2010/main" val="0"/>
              </a:ext>
            </a:extLst>
          </a:blip>
          <a:srcRect t="6003" b="6003"/>
          <a:stretch>
            <a:fillRect/>
          </a:stretch>
        </p:blipFill>
        <p:spPr>
          <a:xfrm>
            <a:off x="457200" y="381000"/>
            <a:ext cx="8229600" cy="5745163"/>
          </a:xfrm>
        </p:spPr>
      </p:pic>
    </p:spTree>
    <p:extLst>
      <p:ext uri="{BB962C8B-B14F-4D97-AF65-F5344CB8AC3E}">
        <p14:creationId xmlns:p14="http://schemas.microsoft.com/office/powerpoint/2010/main" val="296349050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4-06  FEPageNoorda.png"/>
          <p:cNvPicPr>
            <a:picLocks noGrp="1" noChangeAspect="1"/>
          </p:cNvPicPr>
          <p:nvPr>
            <p:ph idx="1"/>
          </p:nvPr>
        </p:nvPicPr>
        <p:blipFill>
          <a:blip r:embed="rId3">
            <a:extLst>
              <a:ext uri="{28A0092B-C50C-407E-A947-70E740481C1C}">
                <a14:useLocalDpi xmlns:a14="http://schemas.microsoft.com/office/drawing/2010/main" val="0"/>
              </a:ext>
            </a:extLst>
          </a:blip>
          <a:srcRect t="6003" b="6003"/>
          <a:stretch>
            <a:fillRect/>
          </a:stretch>
        </p:blipFill>
        <p:spPr>
          <a:xfrm>
            <a:off x="457200" y="381000"/>
            <a:ext cx="8229600" cy="5745163"/>
          </a:xfrm>
        </p:spPr>
      </p:pic>
    </p:spTree>
    <p:extLst>
      <p:ext uri="{BB962C8B-B14F-4D97-AF65-F5344CB8AC3E}">
        <p14:creationId xmlns:p14="http://schemas.microsoft.com/office/powerpoint/2010/main" val="224811240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4-06 FEBinder2 Noorda .png"/>
          <p:cNvPicPr>
            <a:picLocks noGrp="1" noChangeAspect="1"/>
          </p:cNvPicPr>
          <p:nvPr>
            <p:ph idx="1"/>
          </p:nvPr>
        </p:nvPicPr>
        <p:blipFill>
          <a:blip r:embed="rId3">
            <a:extLst>
              <a:ext uri="{28A0092B-C50C-407E-A947-70E740481C1C}">
                <a14:useLocalDpi xmlns:a14="http://schemas.microsoft.com/office/drawing/2010/main" val="0"/>
              </a:ext>
            </a:extLst>
          </a:blip>
          <a:srcRect t="6003" b="6003"/>
          <a:stretch>
            <a:fillRect/>
          </a:stretch>
        </p:blipFill>
        <p:spPr>
          <a:xfrm>
            <a:off x="457200" y="304800"/>
            <a:ext cx="8229600" cy="5821363"/>
          </a:xfrm>
        </p:spPr>
      </p:pic>
    </p:spTree>
    <p:extLst>
      <p:ext uri="{BB962C8B-B14F-4D97-AF65-F5344CB8AC3E}">
        <p14:creationId xmlns:p14="http://schemas.microsoft.com/office/powerpoint/2010/main" val="390443785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4-06BinderViewAlexander.png"/>
          <p:cNvPicPr>
            <a:picLocks noGrp="1" noChangeAspect="1"/>
          </p:cNvPicPr>
          <p:nvPr>
            <p:ph idx="1"/>
          </p:nvPr>
        </p:nvPicPr>
        <p:blipFill>
          <a:blip r:embed="rId3">
            <a:extLst>
              <a:ext uri="{28A0092B-C50C-407E-A947-70E740481C1C}">
                <a14:useLocalDpi xmlns:a14="http://schemas.microsoft.com/office/drawing/2010/main" val="0"/>
              </a:ext>
            </a:extLst>
          </a:blip>
          <a:srcRect t="6003" b="6003"/>
          <a:stretch>
            <a:fillRect/>
          </a:stretch>
        </p:blipFill>
        <p:spPr>
          <a:xfrm>
            <a:off x="457200" y="304800"/>
            <a:ext cx="8229600" cy="5821363"/>
          </a:xfrm>
        </p:spPr>
      </p:pic>
    </p:spTree>
    <p:extLst>
      <p:ext uri="{BB962C8B-B14F-4D97-AF65-F5344CB8AC3E}">
        <p14:creationId xmlns:p14="http://schemas.microsoft.com/office/powerpoint/2010/main" val="52462292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4-06 FieldExpWilliams.png"/>
          <p:cNvPicPr>
            <a:picLocks noGrp="1" noChangeAspect="1"/>
          </p:cNvPicPr>
          <p:nvPr>
            <p:ph idx="1"/>
          </p:nvPr>
        </p:nvPicPr>
        <p:blipFill>
          <a:blip r:embed="rId3">
            <a:extLst>
              <a:ext uri="{28A0092B-C50C-407E-A947-70E740481C1C}">
                <a14:useLocalDpi xmlns:a14="http://schemas.microsoft.com/office/drawing/2010/main" val="0"/>
              </a:ext>
            </a:extLst>
          </a:blip>
          <a:srcRect t="6003" b="6003"/>
          <a:stretch>
            <a:fillRect/>
          </a:stretch>
        </p:blipFill>
        <p:spPr>
          <a:xfrm>
            <a:off x="457200" y="304800"/>
            <a:ext cx="8229600" cy="5821363"/>
          </a:xfrm>
        </p:spPr>
      </p:pic>
    </p:spTree>
    <p:extLst>
      <p:ext uri="{BB962C8B-B14F-4D97-AF65-F5344CB8AC3E}">
        <p14:creationId xmlns:p14="http://schemas.microsoft.com/office/powerpoint/2010/main" val="314818182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Data, Data</a:t>
            </a:r>
            <a:endParaRPr lang="en-US" dirty="0"/>
          </a:p>
        </p:txBody>
      </p:sp>
      <p:sp>
        <p:nvSpPr>
          <p:cNvPr id="3" name="Content Placeholder 2"/>
          <p:cNvSpPr>
            <a:spLocks noGrp="1"/>
          </p:cNvSpPr>
          <p:nvPr>
            <p:ph idx="1"/>
          </p:nvPr>
        </p:nvSpPr>
        <p:spPr/>
        <p:txBody>
          <a:bodyPr/>
          <a:lstStyle/>
          <a:p>
            <a:r>
              <a:rPr lang="en-US" b="1" i="1" dirty="0" smtClean="0"/>
              <a:t>No one system </a:t>
            </a:r>
            <a:r>
              <a:rPr lang="en-US" dirty="0" smtClean="0"/>
              <a:t>can provide you with all the data you need</a:t>
            </a:r>
          </a:p>
          <a:p>
            <a:r>
              <a:rPr lang="en-US" dirty="0" smtClean="0"/>
              <a:t>Tk20 supports the university assessment and accreditation process</a:t>
            </a:r>
          </a:p>
          <a:p>
            <a:r>
              <a:rPr lang="en-US" dirty="0" smtClean="0"/>
              <a:t>Compatibility/integration with your SIS and LMS software critical to success</a:t>
            </a:r>
            <a:endParaRPr lang="en-US" dirty="0"/>
          </a:p>
        </p:txBody>
      </p:sp>
    </p:spTree>
    <p:extLst>
      <p:ext uri="{BB962C8B-B14F-4D97-AF65-F5344CB8AC3E}">
        <p14:creationId xmlns:p14="http://schemas.microsoft.com/office/powerpoint/2010/main" val="162773914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We know you have questions!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3352800"/>
            <a:ext cx="1371600" cy="1028700"/>
          </a:xfrm>
          <a:prstGeom prst="rect">
            <a:avLst/>
          </a:prstGeom>
        </p:spPr>
      </p:pic>
    </p:spTree>
    <p:extLst>
      <p:ext uri="{BB962C8B-B14F-4D97-AF65-F5344CB8AC3E}">
        <p14:creationId xmlns:p14="http://schemas.microsoft.com/office/powerpoint/2010/main" val="339539391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you feeling anchored?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3461982"/>
            <a:ext cx="1267968" cy="1987296"/>
          </a:xfrm>
          <a:prstGeom prst="rect">
            <a:avLst/>
          </a:prstGeom>
        </p:spPr>
      </p:pic>
      <p:sp>
        <p:nvSpPr>
          <p:cNvPr id="5" name="TextBox 4"/>
          <p:cNvSpPr txBox="1"/>
          <p:nvPr/>
        </p:nvSpPr>
        <p:spPr>
          <a:xfrm>
            <a:off x="533400" y="3657600"/>
            <a:ext cx="3276600" cy="1246495"/>
          </a:xfrm>
          <a:prstGeom prst="rect">
            <a:avLst/>
          </a:prstGeom>
          <a:noFill/>
        </p:spPr>
        <p:txBody>
          <a:bodyPr wrap="square" rtlCol="0">
            <a:spAutoFit/>
          </a:bodyPr>
          <a:lstStyle/>
          <a:p>
            <a:r>
              <a:rPr lang="en-US" sz="2500" dirty="0" smtClean="0"/>
              <a:t>Jane Hawthorne</a:t>
            </a:r>
          </a:p>
          <a:p>
            <a:r>
              <a:rPr lang="en-US" sz="2500" dirty="0" smtClean="0">
                <a:hlinkClick r:id="rId3"/>
              </a:rPr>
              <a:t>jhawthorne@atsu.edu</a:t>
            </a:r>
            <a:endParaRPr lang="en-US" sz="2500" dirty="0" smtClean="0"/>
          </a:p>
          <a:p>
            <a:r>
              <a:rPr lang="en-US" sz="2500" dirty="0" smtClean="0"/>
              <a:t>480-219-6087</a:t>
            </a:r>
            <a:endParaRPr lang="en-US" sz="2500" dirty="0"/>
          </a:p>
        </p:txBody>
      </p:sp>
      <p:sp>
        <p:nvSpPr>
          <p:cNvPr id="6" name="TextBox 5"/>
          <p:cNvSpPr txBox="1"/>
          <p:nvPr/>
        </p:nvSpPr>
        <p:spPr>
          <a:xfrm>
            <a:off x="6019800" y="3675797"/>
            <a:ext cx="2819400" cy="1246495"/>
          </a:xfrm>
          <a:prstGeom prst="rect">
            <a:avLst/>
          </a:prstGeom>
          <a:noFill/>
        </p:spPr>
        <p:txBody>
          <a:bodyPr wrap="square" rtlCol="0">
            <a:spAutoFit/>
          </a:bodyPr>
          <a:lstStyle/>
          <a:p>
            <a:r>
              <a:rPr lang="en-US" sz="2500" dirty="0" smtClean="0"/>
              <a:t>Katherine Adler</a:t>
            </a:r>
          </a:p>
          <a:p>
            <a:r>
              <a:rPr lang="en-US" sz="2500" dirty="0" smtClean="0">
                <a:hlinkClick r:id="rId3"/>
              </a:rPr>
              <a:t>kadler@atsu.edu</a:t>
            </a:r>
            <a:endParaRPr lang="en-US" sz="2500" dirty="0" smtClean="0"/>
          </a:p>
          <a:p>
            <a:r>
              <a:rPr lang="en-US" sz="2500" dirty="0" smtClean="0"/>
              <a:t>660-626-2709</a:t>
            </a:r>
            <a:endParaRPr lang="en-US" sz="2500" dirty="0"/>
          </a:p>
        </p:txBody>
      </p:sp>
    </p:spTree>
    <p:extLst>
      <p:ext uri="{BB962C8B-B14F-4D97-AF65-F5344CB8AC3E}">
        <p14:creationId xmlns:p14="http://schemas.microsoft.com/office/powerpoint/2010/main" val="18634537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ATSU?</a:t>
            </a:r>
            <a:endParaRPr lang="en-US" dirty="0"/>
          </a:p>
        </p:txBody>
      </p:sp>
      <p:sp>
        <p:nvSpPr>
          <p:cNvPr id="3" name="Content Placeholder 2"/>
          <p:cNvSpPr>
            <a:spLocks noGrp="1"/>
          </p:cNvSpPr>
          <p:nvPr>
            <p:ph idx="1"/>
          </p:nvPr>
        </p:nvSpPr>
        <p:spPr/>
        <p:txBody>
          <a:bodyPr/>
          <a:lstStyle/>
          <a:p>
            <a:r>
              <a:rPr lang="en-US" sz="2400" dirty="0" smtClean="0"/>
              <a:t>Founded in 1892 by Andrew Taylor Still, MD, recognized as the father of osteopathic medicine</a:t>
            </a:r>
          </a:p>
          <a:p>
            <a:r>
              <a:rPr lang="en-US" sz="2400" dirty="0" smtClean="0"/>
              <a:t>Originally called American School of Osteopathy</a:t>
            </a:r>
          </a:p>
          <a:p>
            <a:pPr>
              <a:spcBef>
                <a:spcPts val="1728"/>
              </a:spcBef>
            </a:pPr>
            <a:r>
              <a:rPr lang="en-US" sz="2400" dirty="0" smtClean="0"/>
              <a:t>Now six schools in two states (one virtual)</a:t>
            </a:r>
          </a:p>
          <a:p>
            <a:pPr marL="776288" lvl="2" indent="-92075">
              <a:spcBef>
                <a:spcPts val="0"/>
              </a:spcBef>
              <a:buNone/>
            </a:pPr>
            <a:r>
              <a:rPr lang="en-US" sz="2000" dirty="0" smtClean="0"/>
              <a:t>Kirksville </a:t>
            </a:r>
            <a:r>
              <a:rPr lang="en-US" sz="2000" dirty="0"/>
              <a:t>College of Osteopathic Medicine (KCOM</a:t>
            </a:r>
            <a:r>
              <a:rPr lang="en-US" sz="2000" dirty="0" smtClean="0"/>
              <a:t>)</a:t>
            </a:r>
          </a:p>
          <a:p>
            <a:pPr marL="776288" lvl="2" indent="-92075">
              <a:spcBef>
                <a:spcPts val="0"/>
              </a:spcBef>
              <a:buNone/>
            </a:pPr>
            <a:r>
              <a:rPr lang="en-US" sz="2000" dirty="0" smtClean="0"/>
              <a:t>School </a:t>
            </a:r>
            <a:r>
              <a:rPr lang="en-US" sz="2000" dirty="0"/>
              <a:t>of Health Management (</a:t>
            </a:r>
            <a:r>
              <a:rPr lang="en-US" sz="2000" dirty="0" smtClean="0"/>
              <a:t>SHM)/(CGHS)</a:t>
            </a:r>
          </a:p>
          <a:p>
            <a:pPr marL="776288" lvl="2" indent="-92075">
              <a:spcBef>
                <a:spcPts val="0"/>
              </a:spcBef>
              <a:buNone/>
            </a:pPr>
            <a:r>
              <a:rPr lang="en-US" sz="2000" dirty="0" smtClean="0"/>
              <a:t>School </a:t>
            </a:r>
            <a:r>
              <a:rPr lang="en-US" sz="2000" dirty="0"/>
              <a:t>of Osteopathic Medicine in Arizona (SOMA</a:t>
            </a:r>
            <a:r>
              <a:rPr lang="en-US" sz="2000" dirty="0" smtClean="0"/>
              <a:t>)</a:t>
            </a:r>
          </a:p>
          <a:p>
            <a:pPr marL="776288" lvl="2" indent="-92075">
              <a:spcBef>
                <a:spcPts val="0"/>
              </a:spcBef>
              <a:buNone/>
            </a:pPr>
            <a:r>
              <a:rPr lang="en-US" sz="2000" dirty="0" smtClean="0"/>
              <a:t>Arizona </a:t>
            </a:r>
            <a:r>
              <a:rPr lang="en-US" sz="2000" dirty="0"/>
              <a:t>School of Health Sciences (ASHS</a:t>
            </a:r>
            <a:r>
              <a:rPr lang="en-US" sz="2000" dirty="0" smtClean="0"/>
              <a:t>)</a:t>
            </a:r>
          </a:p>
          <a:p>
            <a:pPr marL="776288" lvl="2" indent="-92075">
              <a:spcBef>
                <a:spcPts val="0"/>
              </a:spcBef>
              <a:buNone/>
            </a:pPr>
            <a:r>
              <a:rPr lang="en-US" sz="2000" dirty="0" smtClean="0"/>
              <a:t>Arizona </a:t>
            </a:r>
            <a:r>
              <a:rPr lang="en-US" sz="2000" dirty="0"/>
              <a:t>School of Dentistry &amp; Oral Health (ASDOH</a:t>
            </a:r>
            <a:r>
              <a:rPr lang="en-US" sz="2000" dirty="0" smtClean="0"/>
              <a:t>)</a:t>
            </a:r>
          </a:p>
          <a:p>
            <a:pPr marL="776288" lvl="2" indent="-92075">
              <a:spcBef>
                <a:spcPts val="0"/>
              </a:spcBef>
              <a:buNone/>
            </a:pPr>
            <a:r>
              <a:rPr lang="en-US" sz="2000" dirty="0" smtClean="0"/>
              <a:t>Missouri School of Dentistry &amp; Oral Health (MSDOH)</a:t>
            </a:r>
          </a:p>
          <a:p>
            <a:pPr marL="777240" lvl="2" indent="0">
              <a:lnSpc>
                <a:spcPct val="90000"/>
              </a:lnSpc>
              <a:buNone/>
            </a:pPr>
            <a:endParaRPr lang="en-US" sz="2000" dirty="0"/>
          </a:p>
          <a:p>
            <a:pPr marL="114300" indent="0">
              <a:buNone/>
            </a:pPr>
            <a:endParaRPr lang="en-US" dirty="0"/>
          </a:p>
        </p:txBody>
      </p:sp>
    </p:spTree>
    <p:extLst>
      <p:ext uri="{BB962C8B-B14F-4D97-AF65-F5344CB8AC3E}">
        <p14:creationId xmlns:p14="http://schemas.microsoft.com/office/powerpoint/2010/main" val="49156241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1"/>
            <a:ext cx="8077200" cy="1219199"/>
          </a:xfrm>
        </p:spPr>
        <p:txBody>
          <a:bodyPr>
            <a:normAutofit fontScale="90000"/>
          </a:bodyPr>
          <a:lstStyle/>
          <a:p>
            <a:r>
              <a:rPr lang="en-US" dirty="0" smtClean="0"/>
              <a:t>A Study in Similarities and Contrasts </a:t>
            </a:r>
            <a:endParaRPr lang="en-US" dirty="0"/>
          </a:p>
        </p:txBody>
      </p:sp>
      <p:sp>
        <p:nvSpPr>
          <p:cNvPr id="3" name="Subtitle 2"/>
          <p:cNvSpPr>
            <a:spLocks noGrp="1"/>
          </p:cNvSpPr>
          <p:nvPr>
            <p:ph type="subTitle" idx="1"/>
          </p:nvPr>
        </p:nvSpPr>
        <p:spPr>
          <a:xfrm>
            <a:off x="533400" y="1447800"/>
            <a:ext cx="7772400" cy="4343400"/>
          </a:xfrm>
        </p:spPr>
        <p:txBody>
          <a:bodyPr>
            <a:normAutofit/>
          </a:bodyPr>
          <a:lstStyle/>
          <a:p>
            <a:pPr algn="l"/>
            <a:r>
              <a:rPr lang="en-US" dirty="0" smtClean="0">
                <a:solidFill>
                  <a:schemeClr val="accent1">
                    <a:lumMod val="75000"/>
                  </a:schemeClr>
                </a:solidFill>
              </a:rPr>
              <a:t>General focus: Graduate Health Education</a:t>
            </a:r>
          </a:p>
          <a:p>
            <a:pPr marL="457200" indent="-457200" algn="l">
              <a:buFont typeface="Wingdings" charset="2"/>
              <a:buChar char="§"/>
            </a:pPr>
            <a:r>
              <a:rPr lang="en-US" dirty="0" smtClean="0">
                <a:solidFill>
                  <a:schemeClr val="accent1">
                    <a:lumMod val="75000"/>
                  </a:schemeClr>
                </a:solidFill>
              </a:rPr>
              <a:t>Fall 2013 enrollment: 3,314</a:t>
            </a:r>
          </a:p>
          <a:p>
            <a:pPr marL="457200" indent="-457200" algn="l">
              <a:buFont typeface="Wingdings" charset="2"/>
              <a:buChar char="§"/>
            </a:pPr>
            <a:r>
              <a:rPr lang="en-US" dirty="0" smtClean="0">
                <a:solidFill>
                  <a:schemeClr val="accent1">
                    <a:lumMod val="75000"/>
                  </a:schemeClr>
                </a:solidFill>
              </a:rPr>
              <a:t>Full time: 66%, Females: 55%, 9 countries</a:t>
            </a:r>
          </a:p>
          <a:p>
            <a:pPr marL="457200" indent="-457200" algn="l">
              <a:buFont typeface="Wingdings" charset="2"/>
              <a:buChar char="§"/>
            </a:pPr>
            <a:r>
              <a:rPr lang="en-US" dirty="0" err="1" smtClean="0">
                <a:solidFill>
                  <a:schemeClr val="accent1">
                    <a:lumMod val="75000"/>
                  </a:schemeClr>
                </a:solidFill>
              </a:rPr>
              <a:t>Student:Faculty</a:t>
            </a:r>
            <a:r>
              <a:rPr lang="en-US" dirty="0" smtClean="0">
                <a:solidFill>
                  <a:schemeClr val="accent1">
                    <a:lumMod val="75000"/>
                  </a:schemeClr>
                </a:solidFill>
              </a:rPr>
              <a:t> = 13:1</a:t>
            </a:r>
          </a:p>
          <a:p>
            <a:pPr marL="457200" indent="-457200" algn="l">
              <a:buFont typeface="Wingdings" charset="2"/>
              <a:buChar char="§"/>
            </a:pPr>
            <a:r>
              <a:rPr lang="en-US" dirty="0" smtClean="0">
                <a:solidFill>
                  <a:schemeClr val="accent1">
                    <a:lumMod val="75000"/>
                  </a:schemeClr>
                </a:solidFill>
              </a:rPr>
              <a:t>21 programs, 9 certificates</a:t>
            </a:r>
          </a:p>
          <a:p>
            <a:pPr marL="457200" indent="-457200" algn="l">
              <a:buFont typeface="Wingdings" charset="2"/>
              <a:buChar char="§"/>
            </a:pPr>
            <a:r>
              <a:rPr lang="en-US" dirty="0" smtClean="0">
                <a:solidFill>
                  <a:schemeClr val="accent1">
                    <a:lumMod val="75000"/>
                  </a:schemeClr>
                </a:solidFill>
              </a:rPr>
              <a:t>Graduation rates: 48% - 99%</a:t>
            </a:r>
          </a:p>
          <a:p>
            <a:pPr marL="457200" indent="-457200" algn="l">
              <a:buFont typeface="Wingdings" charset="2"/>
              <a:buChar char="§"/>
            </a:pPr>
            <a:r>
              <a:rPr lang="en-US" dirty="0" smtClean="0">
                <a:solidFill>
                  <a:schemeClr val="accent1">
                    <a:lumMod val="75000"/>
                  </a:schemeClr>
                </a:solidFill>
              </a:rPr>
              <a:t>Faculty Model: Full, Part-time, and Adjunct</a:t>
            </a:r>
          </a:p>
          <a:p>
            <a:pPr marL="457200" indent="-457200" algn="l">
              <a:buFont typeface="Wingdings" charset="2"/>
              <a:buChar char="§"/>
            </a:pPr>
            <a:endParaRPr lang="en-US" dirty="0" smtClean="0"/>
          </a:p>
          <a:p>
            <a:pPr marL="457200" indent="-457200" algn="l">
              <a:buFont typeface="Wingdings" charset="2"/>
              <a:buChar char="§"/>
            </a:pPr>
            <a:endParaRPr lang="en-US" dirty="0" smtClean="0"/>
          </a:p>
          <a:p>
            <a:pPr marL="457200" indent="-457200" algn="l">
              <a:buFont typeface="Wingdings" charset="2"/>
              <a:buChar char="§"/>
            </a:pPr>
            <a:endParaRPr lang="en-US" dirty="0" smtClean="0"/>
          </a:p>
          <a:p>
            <a:pPr marL="457200" indent="-457200" algn="l">
              <a:buFont typeface="Wingdings" charset="2"/>
              <a:buChar char="§"/>
            </a:pPr>
            <a:endParaRPr lang="en-US" dirty="0" smtClean="0"/>
          </a:p>
          <a:p>
            <a:endParaRPr lang="en-US" dirty="0"/>
          </a:p>
        </p:txBody>
      </p:sp>
    </p:spTree>
    <p:extLst>
      <p:ext uri="{BB962C8B-B14F-4D97-AF65-F5344CB8AC3E}">
        <p14:creationId xmlns:p14="http://schemas.microsoft.com/office/powerpoint/2010/main" val="875228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Kirksville, MO  Campus</a:t>
            </a:r>
            <a:endParaRPr lang="en-US" dirty="0"/>
          </a:p>
        </p:txBody>
      </p:sp>
      <p:pic>
        <p:nvPicPr>
          <p:cNvPr id="4" name="Content Placeholder 3" descr="6385480663_c47634d46f_b.jpg"/>
          <p:cNvPicPr>
            <a:picLocks noGrp="1" noChangeAspect="1"/>
          </p:cNvPicPr>
          <p:nvPr>
            <p:ph idx="1"/>
          </p:nvPr>
        </p:nvPicPr>
        <p:blipFill>
          <a:blip r:embed="rId3">
            <a:extLst>
              <a:ext uri="{28A0092B-C50C-407E-A947-70E740481C1C}">
                <a14:useLocalDpi xmlns:a14="http://schemas.microsoft.com/office/drawing/2010/main" val="0"/>
              </a:ext>
            </a:extLst>
          </a:blip>
          <a:srcRect t="1348" b="1348"/>
          <a:stretch>
            <a:fillRect/>
          </a:stretch>
        </p:blipFill>
        <p:spPr>
          <a:xfrm>
            <a:off x="457200" y="1600200"/>
            <a:ext cx="8229600" cy="4525963"/>
          </a:xfrm>
        </p:spPr>
      </p:pic>
    </p:spTree>
    <p:extLst>
      <p:ext uri="{BB962C8B-B14F-4D97-AF65-F5344CB8AC3E}">
        <p14:creationId xmlns:p14="http://schemas.microsoft.com/office/powerpoint/2010/main" val="41911688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Mesa, AZ Campus</a:t>
            </a:r>
            <a:endParaRPr lang="en-US" dirty="0"/>
          </a:p>
        </p:txBody>
      </p:sp>
      <p:pic>
        <p:nvPicPr>
          <p:cNvPr id="5" name="Content Placeholder 4" descr="MesaCampusGoogle Photo.jpg"/>
          <p:cNvPicPr>
            <a:picLocks noGrp="1" noChangeAspect="1"/>
          </p:cNvPicPr>
          <p:nvPr>
            <p:ph idx="1"/>
          </p:nvPr>
        </p:nvPicPr>
        <p:blipFill>
          <a:blip r:embed="rId3">
            <a:extLst>
              <a:ext uri="{28A0092B-C50C-407E-A947-70E740481C1C}">
                <a14:useLocalDpi xmlns:a14="http://schemas.microsoft.com/office/drawing/2010/main" val="0"/>
              </a:ext>
            </a:extLst>
          </a:blip>
          <a:srcRect t="8091" b="8091"/>
          <a:stretch>
            <a:fillRect/>
          </a:stretch>
        </p:blipFill>
        <p:spPr/>
      </p:pic>
    </p:spTree>
    <p:extLst>
      <p:ext uri="{BB962C8B-B14F-4D97-AF65-F5344CB8AC3E}">
        <p14:creationId xmlns:p14="http://schemas.microsoft.com/office/powerpoint/2010/main" val="89017494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Our Students Study</a:t>
            </a:r>
            <a:endParaRPr lang="en-US" dirty="0"/>
          </a:p>
        </p:txBody>
      </p:sp>
      <p:sp>
        <p:nvSpPr>
          <p:cNvPr id="3" name="Content Placeholder 2"/>
          <p:cNvSpPr>
            <a:spLocks noGrp="1"/>
          </p:cNvSpPr>
          <p:nvPr>
            <p:ph idx="1"/>
          </p:nvPr>
        </p:nvSpPr>
        <p:spPr/>
        <p:txBody>
          <a:bodyPr>
            <a:normAutofit lnSpcReduction="10000"/>
          </a:bodyPr>
          <a:lstStyle/>
          <a:p>
            <a:pPr>
              <a:lnSpc>
                <a:spcPct val="90000"/>
              </a:lnSpc>
              <a:buFont typeface="Arial"/>
              <a:buChar char="•"/>
            </a:pPr>
            <a:r>
              <a:rPr lang="en-US" sz="2800" dirty="0" smtClean="0"/>
              <a:t>Health Sciences</a:t>
            </a:r>
          </a:p>
          <a:p>
            <a:pPr>
              <a:lnSpc>
                <a:spcPct val="90000"/>
              </a:lnSpc>
              <a:buFont typeface="Arial"/>
              <a:buChar char="•"/>
            </a:pPr>
            <a:r>
              <a:rPr lang="en-US" sz="2800" dirty="0" smtClean="0"/>
              <a:t>21 degree </a:t>
            </a:r>
            <a:r>
              <a:rPr lang="en-US" sz="2800" dirty="0"/>
              <a:t>programs</a:t>
            </a:r>
          </a:p>
          <a:p>
            <a:pPr marL="777240" lvl="2" indent="0">
              <a:buNone/>
            </a:pPr>
            <a:r>
              <a:rPr lang="en-US" sz="2400" dirty="0" smtClean="0"/>
              <a:t>12 </a:t>
            </a:r>
            <a:r>
              <a:rPr lang="en-US" sz="2400" dirty="0"/>
              <a:t>Doctoral</a:t>
            </a:r>
          </a:p>
          <a:p>
            <a:pPr marL="777240" lvl="2" indent="0">
              <a:spcBef>
                <a:spcPts val="0"/>
              </a:spcBef>
              <a:buNone/>
            </a:pPr>
            <a:r>
              <a:rPr lang="en-US" sz="2400" dirty="0" smtClean="0"/>
              <a:t>9 </a:t>
            </a:r>
            <a:r>
              <a:rPr lang="en-US" sz="2400" dirty="0"/>
              <a:t>Master’s</a:t>
            </a:r>
          </a:p>
          <a:p>
            <a:r>
              <a:rPr lang="en-US" sz="2800" b="1" dirty="0" smtClean="0"/>
              <a:t>Residential</a:t>
            </a:r>
            <a:r>
              <a:rPr lang="en-US" sz="2800" dirty="0" smtClean="0"/>
              <a:t> programs: Athletic </a:t>
            </a:r>
            <a:r>
              <a:rPr lang="en-US" sz="2800" dirty="0"/>
              <a:t>T</a:t>
            </a:r>
            <a:r>
              <a:rPr lang="en-US" sz="2800" dirty="0" smtClean="0"/>
              <a:t>raining</a:t>
            </a:r>
            <a:r>
              <a:rPr lang="en-US" sz="2800" dirty="0"/>
              <a:t>, Audiology, </a:t>
            </a:r>
            <a:r>
              <a:rPr lang="en-US" sz="2800" dirty="0" smtClean="0"/>
              <a:t>Biomedical Medical Sciences, Dentistry</a:t>
            </a:r>
            <a:r>
              <a:rPr lang="en-US" sz="2800" dirty="0"/>
              <a:t>, Occupational Therapy, Osteopathic </a:t>
            </a:r>
            <a:r>
              <a:rPr lang="en-US" sz="2800" dirty="0" smtClean="0"/>
              <a:t>Medicine</a:t>
            </a:r>
            <a:r>
              <a:rPr lang="en-US" sz="2800" dirty="0"/>
              <a:t>, Physical Therapy, Physician Assistant </a:t>
            </a:r>
            <a:r>
              <a:rPr lang="en-US" sz="2800" dirty="0" smtClean="0"/>
              <a:t>Studies</a:t>
            </a:r>
          </a:p>
          <a:p>
            <a:r>
              <a:rPr lang="en-US" sz="2800" b="1" dirty="0" smtClean="0"/>
              <a:t>Online</a:t>
            </a:r>
            <a:r>
              <a:rPr lang="en-US" sz="2800" dirty="0" smtClean="0"/>
              <a:t> programs: Health Administration, Health Education, Health Sciences, Kinesiology, Public Health, post-professional degrees</a:t>
            </a:r>
            <a:endParaRPr lang="en-US" sz="2800" dirty="0"/>
          </a:p>
          <a:p>
            <a:pPr marL="114300" indent="0">
              <a:buNone/>
            </a:pPr>
            <a:endParaRPr lang="en-US" dirty="0"/>
          </a:p>
          <a:p>
            <a:endParaRPr lang="en-US" dirty="0"/>
          </a:p>
        </p:txBody>
      </p:sp>
    </p:spTree>
    <p:extLst>
      <p:ext uri="{BB962C8B-B14F-4D97-AF65-F5344CB8AC3E}">
        <p14:creationId xmlns:p14="http://schemas.microsoft.com/office/powerpoint/2010/main" val="31605652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Osteopathic Tenets</a:t>
            </a:r>
            <a:endParaRPr lang="en-US" dirty="0"/>
          </a:p>
        </p:txBody>
      </p:sp>
      <p:sp>
        <p:nvSpPr>
          <p:cNvPr id="10" name="Content Placeholder 9"/>
          <p:cNvSpPr>
            <a:spLocks noGrp="1"/>
          </p:cNvSpPr>
          <p:nvPr>
            <p:ph idx="1"/>
          </p:nvPr>
        </p:nvSpPr>
        <p:spPr/>
        <p:txBody>
          <a:bodyPr>
            <a:normAutofit fontScale="92500" lnSpcReduction="10000"/>
          </a:bodyPr>
          <a:lstStyle/>
          <a:p>
            <a:r>
              <a:rPr lang="en-US" dirty="0"/>
              <a:t>The body is a unit; the person is a unit of body, mind, and spirit.</a:t>
            </a:r>
          </a:p>
          <a:p>
            <a:r>
              <a:rPr lang="en-US" dirty="0"/>
              <a:t>The body is capable of self-regulation, self-healing, and health maintenance.</a:t>
            </a:r>
          </a:p>
          <a:p>
            <a:r>
              <a:rPr lang="en-US" dirty="0"/>
              <a:t>Structure and function are reciprocally interrelated.</a:t>
            </a:r>
          </a:p>
          <a:p>
            <a:r>
              <a:rPr lang="en-US" dirty="0"/>
              <a:t>Rational treatment is based upon an understanding of the basic principles of body unity, self-regulation, and the interrelationship of structure and function.</a:t>
            </a:r>
          </a:p>
          <a:p>
            <a:endParaRPr lang="en-US" dirty="0"/>
          </a:p>
          <a:p>
            <a:endParaRPr lang="en-US" dirty="0"/>
          </a:p>
        </p:txBody>
      </p:sp>
    </p:spTree>
    <p:extLst>
      <p:ext uri="{BB962C8B-B14F-4D97-AF65-F5344CB8AC3E}">
        <p14:creationId xmlns:p14="http://schemas.microsoft.com/office/powerpoint/2010/main" val="4330984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ATSU Mission</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a:t>A.T. Still University of Health Sciences serves as a learning-centered university dedicated to preparing </a:t>
            </a:r>
            <a:r>
              <a:rPr lang="en-US" b="1" dirty="0"/>
              <a:t>highly competent </a:t>
            </a:r>
            <a:r>
              <a:rPr lang="en-US" dirty="0"/>
              <a:t>professionals through innovative academic programs with a commitment to continue its osteopathic heritage and focus on whole person healthcare, scholarship, community health, </a:t>
            </a:r>
            <a:r>
              <a:rPr lang="en-US" dirty="0" err="1"/>
              <a:t>interprofessional</a:t>
            </a:r>
            <a:r>
              <a:rPr lang="en-US" dirty="0"/>
              <a:t> education, diversity, and </a:t>
            </a:r>
            <a:r>
              <a:rPr lang="en-US" b="1" dirty="0"/>
              <a:t>underserved</a:t>
            </a:r>
            <a:r>
              <a:rPr lang="en-US" dirty="0"/>
              <a:t> populations.</a:t>
            </a:r>
          </a:p>
        </p:txBody>
      </p:sp>
    </p:spTree>
    <p:extLst>
      <p:ext uri="{BB962C8B-B14F-4D97-AF65-F5344CB8AC3E}">
        <p14:creationId xmlns:p14="http://schemas.microsoft.com/office/powerpoint/2010/main" val="26070876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k20 User Conference Blue PPT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Tk20 User Conference Blue PPT Template (1)</Template>
  <TotalTime>1301</TotalTime>
  <Words>1661</Words>
  <Application>Microsoft Macintosh PowerPoint</Application>
  <PresentationFormat>On-screen Show (4:3)</PresentationFormat>
  <Paragraphs>259</Paragraphs>
  <Slides>29</Slides>
  <Notes>27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Tk20 User Conference Blue PPT Template (1)</vt:lpstr>
      <vt:lpstr>Anchoring University Competencies to Programmatic Accreditation </vt:lpstr>
      <vt:lpstr>Who Are You?!</vt:lpstr>
      <vt:lpstr>Who is ATSU?</vt:lpstr>
      <vt:lpstr>A Study in Similarities and Contrasts </vt:lpstr>
      <vt:lpstr>Kirksville, MO  Campus</vt:lpstr>
      <vt:lpstr>Mesa, AZ Campus</vt:lpstr>
      <vt:lpstr>What Our Students Study</vt:lpstr>
      <vt:lpstr>Osteopathic Tenets</vt:lpstr>
      <vt:lpstr>ATSU Mission</vt:lpstr>
      <vt:lpstr>Where to Start?</vt:lpstr>
      <vt:lpstr>8 Transferable Skills</vt:lpstr>
      <vt:lpstr>A Map to Where?</vt:lpstr>
      <vt:lpstr>MPH Program</vt:lpstr>
      <vt:lpstr>How Does It All Work?</vt:lpstr>
      <vt:lpstr>Field Experience and a Virtual Binder</vt:lpstr>
      <vt:lpstr>Things to Consider</vt:lpstr>
      <vt:lpstr>Don’t Overthink!</vt:lpstr>
      <vt:lpstr>Just “Do It”!</vt:lpstr>
      <vt:lpstr>PowerPoint Presentation</vt:lpstr>
      <vt:lpstr>“What If This Doesn’t Work?”</vt:lpstr>
      <vt:lpstr>Field Experience Binder</vt:lpstr>
      <vt:lpstr>PowerPoint Presentation</vt:lpstr>
      <vt:lpstr>PowerPoint Presentation</vt:lpstr>
      <vt:lpstr>PowerPoint Presentation</vt:lpstr>
      <vt:lpstr>PowerPoint Presentation</vt:lpstr>
      <vt:lpstr>PowerPoint Presentation</vt:lpstr>
      <vt:lpstr>Data, Data, Data</vt:lpstr>
      <vt:lpstr>We know you have questions!</vt:lpstr>
      <vt:lpstr>Are you feeling anchored?</vt:lpstr>
    </vt:vector>
  </TitlesOfParts>
  <Company>ATSU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M Adler</dc:creator>
  <cp:lastModifiedBy>Jane Hawthorne</cp:lastModifiedBy>
  <cp:revision>60</cp:revision>
  <dcterms:created xsi:type="dcterms:W3CDTF">2014-04-04T14:10:04Z</dcterms:created>
  <dcterms:modified xsi:type="dcterms:W3CDTF">2014-06-10T16:43:10Z</dcterms:modified>
</cp:coreProperties>
</file>