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6" r:id="rId3"/>
    <p:sldId id="277" r:id="rId4"/>
    <p:sldId id="276" r:id="rId5"/>
    <p:sldId id="262" r:id="rId6"/>
    <p:sldId id="259" r:id="rId7"/>
    <p:sldId id="261" r:id="rId8"/>
    <p:sldId id="280" r:id="rId9"/>
    <p:sldId id="263" r:id="rId10"/>
    <p:sldId id="295" r:id="rId11"/>
    <p:sldId id="292" r:id="rId12"/>
    <p:sldId id="293" r:id="rId13"/>
    <p:sldId id="294" r:id="rId14"/>
    <p:sldId id="298" r:id="rId15"/>
    <p:sldId id="297" r:id="rId16"/>
    <p:sldId id="283" r:id="rId17"/>
    <p:sldId id="284" r:id="rId18"/>
    <p:sldId id="285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anie June Davis" initials="MJ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4" autoAdjust="0"/>
    <p:restoredTop sz="94660"/>
  </p:normalViewPr>
  <p:slideViewPr>
    <p:cSldViewPr>
      <p:cViewPr varScale="1">
        <p:scale>
          <a:sx n="93" d="100"/>
          <a:sy n="93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1F4CD-ADF1-4FFB-9D10-DF11A407029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90A18-F831-477F-A8AE-C1AF4017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9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are tracking: Tk20</a:t>
            </a:r>
          </a:p>
          <a:p>
            <a:r>
              <a:rPr lang="en-US" dirty="0" smtClean="0"/>
              <a:t>University assessment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6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are tracking: Tk20</a:t>
            </a:r>
          </a:p>
          <a:p>
            <a:r>
              <a:rPr lang="en-US" dirty="0" smtClean="0"/>
              <a:t>University assessment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50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ways can we say Goals?</a:t>
            </a:r>
            <a:r>
              <a:rPr lang="en-US" baseline="0" dirty="0" smtClean="0"/>
              <a:t> Nomenclature varies across the disciplines, sometimes by programmatic accreditation</a:t>
            </a:r>
          </a:p>
          <a:p>
            <a:r>
              <a:rPr lang="en-US" dirty="0" smtClean="0"/>
              <a:t>We created a crosswalk</a:t>
            </a:r>
            <a:r>
              <a:rPr lang="en-US" baseline="0" dirty="0" smtClean="0"/>
              <a:t> but are using Program Goals, Course Outcomes, and Student Learning Objectives at the University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0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 of caution: Course</a:t>
            </a:r>
            <a:r>
              <a:rPr lang="en-US" baseline="0" dirty="0" smtClean="0"/>
              <a:t> outcome listed #3 is actually 2-3 separate outcomes.</a:t>
            </a:r>
          </a:p>
          <a:p>
            <a:r>
              <a:rPr lang="en-US" dirty="0" smtClean="0"/>
              <a:t>Course Outcomes to CPAs</a:t>
            </a:r>
          </a:p>
          <a:p>
            <a:r>
              <a:rPr lang="en-US" dirty="0" smtClean="0"/>
              <a:t>PERHAPS THE LAST OUTCOME</a:t>
            </a:r>
            <a:r>
              <a:rPr lang="en-US" baseline="0" dirty="0" smtClean="0"/>
              <a:t> IS MISSING THE CODE OF CONDUCT AND AN ‘X’ SHOULD BE INDICATED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1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1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Pre-test not yet done</a:t>
            </a:r>
          </a:p>
          <a:p>
            <a:r>
              <a:rPr lang="en-US" dirty="0" smtClean="0"/>
              <a:t>Didactic</a:t>
            </a:r>
            <a:r>
              <a:rPr lang="en-US" baseline="0" dirty="0" smtClean="0"/>
              <a:t> end example: KCOM</a:t>
            </a:r>
          </a:p>
          <a:p>
            <a:r>
              <a:rPr lang="en-US" baseline="0" dirty="0" smtClean="0"/>
              <a:t>Grad exit interviews and surveys already exist; another survey or added to current surveys?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1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2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Traditional,</a:t>
            </a:r>
            <a:r>
              <a:rPr lang="en-US" baseline="0" dirty="0" smtClean="0"/>
              <a:t> urban, rural, virtual…how do you bring these together?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2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“Transferable” was not clear to external audience and implied measurement occurred after graduation </a:t>
            </a:r>
          </a:p>
          <a:p>
            <a:r>
              <a:rPr lang="en-US" dirty="0" smtClean="0"/>
              <a:t>Not all eight items were measurable</a:t>
            </a:r>
          </a:p>
          <a:p>
            <a:r>
              <a:rPr lang="en-US" dirty="0" smtClean="0"/>
              <a:t>Eight items created a heavy  burden on faculty and programs for documenting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2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Range of people</a:t>
            </a:r>
            <a:r>
              <a:rPr lang="en-US" baseline="0" dirty="0" smtClean="0"/>
              <a:t> from faculty to staff to administrators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2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Raise your hands!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yr</a:t>
            </a:r>
            <a:r>
              <a:rPr lang="en-US" dirty="0" smtClean="0"/>
              <a:t>, 4 </a:t>
            </a:r>
            <a:r>
              <a:rPr lang="en-US" dirty="0" err="1" smtClean="0"/>
              <a:t>yr</a:t>
            </a:r>
            <a:r>
              <a:rPr lang="en-US" dirty="0" smtClean="0"/>
              <a:t>, graduate</a:t>
            </a:r>
          </a:p>
          <a:p>
            <a:r>
              <a:rPr lang="en-US" dirty="0" smtClean="0"/>
              <a:t>Faculty,</a:t>
            </a:r>
            <a:r>
              <a:rPr lang="en-US" baseline="0" dirty="0" smtClean="0"/>
              <a:t> Administrator, Assessment Staff, ALO, Accreditation Staff/committee, IR/IE</a:t>
            </a:r>
          </a:p>
          <a:p>
            <a:r>
              <a:rPr lang="en-US" baseline="0" dirty="0" smtClean="0"/>
              <a:t>What is motive—improve student outcomes, satisfy HLC, or a little of both</a:t>
            </a:r>
          </a:p>
          <a:p>
            <a:r>
              <a:rPr lang="en-US" baseline="0" dirty="0" smtClean="0"/>
              <a:t>Y/N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ways can we say Goals?</a:t>
            </a:r>
            <a:r>
              <a:rPr lang="en-US" baseline="0" dirty="0" smtClean="0"/>
              <a:t> Nomenclature varies across the disciplines, sometimes by programmatic accreditation</a:t>
            </a:r>
          </a:p>
          <a:p>
            <a:r>
              <a:rPr lang="en-US" dirty="0" smtClean="0"/>
              <a:t>We created a crosswalk</a:t>
            </a:r>
            <a:r>
              <a:rPr lang="en-US" baseline="0" dirty="0" smtClean="0"/>
              <a:t> but are using Program Goals, Course Outcomes, and Student Learning Objectives at the University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0A18-F831-477F-A8AE-C1AF4017E7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B8F01-3F55-41D7-881A-618E7C8523F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7EB8-1D61-4B01-838C-3B8AFDF4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0">
        <p14:reveal/>
      </p:transition>
    </mc:Choice>
    <mc:Fallback xmlns="">
      <p:transition spd="slow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Excel_Sheet1.xlsx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davis@atsu.edu" TargetMode="External"/><Relationship Id="rId4" Type="http://schemas.openxmlformats.org/officeDocument/2006/relationships/hyperlink" Target="mailto:jhawthorne@atsu.edu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Core Professional Attributes in Health Professions Education: Developing Institutional-level Assessment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Narrowing the focus?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7162800" cy="4419600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4000" dirty="0" smtClean="0"/>
              <a:t>Defining the CPA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4000" dirty="0" smtClean="0"/>
              <a:t>Many elements and measurements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4000" dirty="0" smtClean="0"/>
              <a:t>Finding 3 ‘Key Elements’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49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t="6544" b="6544"/>
          <a:stretch>
            <a:fillRect/>
          </a:stretch>
        </p:blipFill>
        <p:spPr>
          <a:xfrm>
            <a:off x="616857" y="2133600"/>
            <a:ext cx="8527143" cy="3810000"/>
          </a:xfrm>
        </p:spPr>
      </p:pic>
      <p:sp>
        <p:nvSpPr>
          <p:cNvPr id="2" name="TextBox 1"/>
          <p:cNvSpPr txBox="1"/>
          <p:nvPr/>
        </p:nvSpPr>
        <p:spPr>
          <a:xfrm>
            <a:off x="685800" y="76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pc="2400" dirty="0" smtClean="0">
                <a:solidFill>
                  <a:schemeClr val="accent5">
                    <a:lumMod val="75000"/>
                  </a:schemeClr>
                </a:solidFill>
                <a:latin typeface="Bookman Old Style"/>
                <a:cs typeface="Bookman Old Style"/>
              </a:rPr>
              <a:t>Programs</a:t>
            </a:r>
            <a:endParaRPr lang="en-US" sz="9600" spc="2400" dirty="0">
              <a:solidFill>
                <a:schemeClr val="accent5">
                  <a:lumMod val="75000"/>
                </a:schemeClr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0097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46" y="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By the Numbers: Mapping Program Outcomes to Core Professional Attributes (CPAs)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65962"/>
              </p:ext>
            </p:extLst>
          </p:nvPr>
        </p:nvGraphicFramePr>
        <p:xfrm>
          <a:off x="228600" y="1143000"/>
          <a:ext cx="8701454" cy="5572170"/>
        </p:xfrm>
        <a:graphic>
          <a:graphicData uri="http://schemas.openxmlformats.org/drawingml/2006/table">
            <a:tbl>
              <a:tblPr firstRow="1" firstCol="1" bandRow="1"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434749576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3752216878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1393015069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8581865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242111247"/>
                    </a:ext>
                  </a:extLst>
                </a:gridCol>
                <a:gridCol w="929054">
                  <a:extLst>
                    <a:ext uri="{9D8B030D-6E8A-4147-A177-3AD203B41FA5}">
                      <a16:colId xmlns="" xmlns:a16="http://schemas.microsoft.com/office/drawing/2014/main" val="3268573291"/>
                    </a:ext>
                  </a:extLst>
                </a:gridCol>
              </a:tblGrid>
              <a:tr h="807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Italicized</a:t>
                      </a:r>
                      <a:r>
                        <a:rPr lang="en-US" sz="2000" b="0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name is residential offering</a:t>
                      </a:r>
                      <a:endParaRPr lang="en-US" sz="20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Program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Mapped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CPAs</a:t>
                      </a: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110575"/>
                  </a:ext>
                </a:extLst>
              </a:tr>
              <a:tr h="422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427197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Dental Medicine - AZ</a:t>
                      </a:r>
                      <a:endParaRPr lang="en-U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3111349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Athletic Training</a:t>
                      </a:r>
                      <a:endParaRPr lang="en-U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4934767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Audiology </a:t>
                      </a:r>
                      <a:endParaRPr lang="en-U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278468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Occupational Therapy </a:t>
                      </a:r>
                      <a:endParaRPr lang="en-U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267941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Physician Assistant</a:t>
                      </a:r>
                      <a:endParaRPr lang="en-U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7807973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Therapy</a:t>
                      </a:r>
                      <a:endParaRPr lang="en-U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48890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Doctorate in Athletic Training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5965706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Audiology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7350989"/>
                  </a:ext>
                </a:extLst>
              </a:tr>
              <a:tr h="484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Doctor of Occupational Therapy (OTD)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3503766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Physician Assistant Studies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8110202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Doctor of Physical Therapy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851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1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976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By the Numbers: Mapping Program Outcomes to Core Professional Attributes (CPAs)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continued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92720"/>
              </p:ext>
            </p:extLst>
          </p:nvPr>
        </p:nvGraphicFramePr>
        <p:xfrm>
          <a:off x="228600" y="965830"/>
          <a:ext cx="8763000" cy="6055565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="" xmlns:a16="http://schemas.microsoft.com/office/drawing/2014/main" val="859533799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834216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66845177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391959924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74663061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4255640215"/>
                    </a:ext>
                  </a:extLst>
                </a:gridCol>
              </a:tblGrid>
              <a:tr h="406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Italicized</a:t>
                      </a:r>
                      <a:r>
                        <a:rPr lang="en-US" sz="2000" b="0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name is residential offering</a:t>
                      </a:r>
                      <a:endParaRPr lang="en-US" sz="2000" b="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Program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Mapped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CPAs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5907363"/>
                  </a:ext>
                </a:extLst>
              </a:tr>
              <a:tr h="3805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2060044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Health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3092587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 of Health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27283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Health Sciences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846977"/>
                  </a:ext>
                </a:extLst>
              </a:tr>
              <a:tr h="3397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Health Admin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7238439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Science Health 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0005119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Science in Kinesiology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1450240"/>
                  </a:ext>
                </a:extLst>
              </a:tr>
              <a:tr h="5262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Public Health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Dental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Emphasis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2570546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Public Health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1050244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 of Osteopathic Medicine- MO</a:t>
                      </a:r>
                      <a:endParaRPr lang="en-U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5758728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of Biomedical</a:t>
                      </a:r>
                      <a:r>
                        <a:rPr lang="en-US" sz="20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Sciences</a:t>
                      </a:r>
                      <a:endParaRPr lang="en-U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3128231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Dental Medicine - MO</a:t>
                      </a:r>
                      <a:endParaRPr lang="en-U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4308569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 of Osteopathic Medicine- AZ</a:t>
                      </a:r>
                      <a:endParaRPr lang="en-U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7240596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2" marR="61872" marT="90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1872" marR="61872" marT="9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1872" marR="61872" marT="9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1872" marR="61872" marT="9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1872" marR="61872" marT="9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1872" marR="61872" marT="9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848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t="6544" b="6544"/>
          <a:stretch>
            <a:fillRect/>
          </a:stretch>
        </p:blipFill>
        <p:spPr>
          <a:xfrm>
            <a:off x="228600" y="2209800"/>
            <a:ext cx="8527143" cy="3810000"/>
          </a:xfrm>
        </p:spPr>
      </p:pic>
      <p:sp>
        <p:nvSpPr>
          <p:cNvPr id="2" name="TextBox 1"/>
          <p:cNvSpPr txBox="1"/>
          <p:nvPr/>
        </p:nvSpPr>
        <p:spPr>
          <a:xfrm>
            <a:off x="990600" y="29054"/>
            <a:ext cx="7162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pc="2400" dirty="0" smtClean="0">
                <a:solidFill>
                  <a:schemeClr val="accent5">
                    <a:lumMod val="75000"/>
                  </a:schemeClr>
                </a:solidFill>
                <a:latin typeface="Bookman Old Style"/>
                <a:cs typeface="Bookman Old Style"/>
              </a:rPr>
              <a:t>Courses</a:t>
            </a:r>
            <a:endParaRPr lang="en-US" sz="9600" spc="2400" dirty="0">
              <a:solidFill>
                <a:schemeClr val="accent5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625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Mapping Course Outcomes to Core Professional Attributes: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An Example from SOMA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406214"/>
              </p:ext>
            </p:extLst>
          </p:nvPr>
        </p:nvGraphicFramePr>
        <p:xfrm>
          <a:off x="381000" y="1017367"/>
          <a:ext cx="8547100" cy="583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5" imgW="8547100" imgH="6235700" progId="Excel.Sheet.12">
                  <p:embed/>
                </p:oleObj>
              </mc:Choice>
              <mc:Fallback>
                <p:oleObj name="Worksheet" r:id="rId5" imgW="8547100" imgH="623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017367"/>
                        <a:ext cx="8547100" cy="5839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8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Assessing Core Professional Attributes: Evidence of Learning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2133600"/>
            <a:ext cx="64008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Quizzes/Tests/Labs</a:t>
            </a:r>
            <a:r>
              <a:rPr lang="en-US" dirty="0" smtClean="0"/>
              <a:t>: Written, Oral &amp; Skills Performance</a:t>
            </a:r>
          </a:p>
          <a:p>
            <a:r>
              <a:rPr lang="en-US" dirty="0" smtClean="0"/>
              <a:t>Capstone Projects, Portfolios</a:t>
            </a:r>
          </a:p>
          <a:p>
            <a:r>
              <a:rPr lang="en-US" dirty="0" smtClean="0"/>
              <a:t>Research Publication Dissertation</a:t>
            </a:r>
          </a:p>
          <a:p>
            <a:r>
              <a:rPr lang="en-US" dirty="0" smtClean="0"/>
              <a:t>Practicums, Field Experience</a:t>
            </a:r>
          </a:p>
          <a:p>
            <a:r>
              <a:rPr lang="en-US" dirty="0" smtClean="0"/>
              <a:t>Licensure Exams Scores</a:t>
            </a:r>
          </a:p>
          <a:p>
            <a:r>
              <a:rPr lang="en-US" dirty="0" smtClean="0"/>
              <a:t>Reflection Papers</a:t>
            </a:r>
          </a:p>
          <a:p>
            <a:r>
              <a:rPr lang="en-US" dirty="0" smtClean="0"/>
              <a:t>Case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524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Opportunities to Measure Impact on </a:t>
            </a:r>
            <a:r>
              <a:rPr lang="en-US" sz="4400" dirty="0">
                <a:solidFill>
                  <a:schemeClr val="bg1"/>
                </a:solidFill>
              </a:rPr>
              <a:t>L</a:t>
            </a:r>
            <a:r>
              <a:rPr lang="en-US" sz="4400" dirty="0" smtClean="0">
                <a:solidFill>
                  <a:schemeClr val="bg1"/>
                </a:solidFill>
              </a:rPr>
              <a:t>earning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2057400"/>
            <a:ext cx="5791200" cy="3505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Pre-test at orientation</a:t>
            </a:r>
          </a:p>
          <a:p>
            <a:pPr marL="858838" lvl="1" indent="-457200">
              <a:buFont typeface="Wingdings" charset="2"/>
              <a:buChar char="Ø"/>
            </a:pPr>
            <a:r>
              <a:rPr lang="en-US" sz="3200" dirty="0" smtClean="0"/>
              <a:t>Identify instrumentation</a:t>
            </a:r>
          </a:p>
          <a:p>
            <a:pPr marL="457200" lvl="1" indent="-457200">
              <a:buFont typeface="Arial"/>
              <a:buChar char="•"/>
            </a:pPr>
            <a:r>
              <a:rPr lang="en-US" sz="3200" dirty="0" smtClean="0"/>
              <a:t>End of didactic experience</a:t>
            </a:r>
          </a:p>
          <a:p>
            <a:pPr marL="857250" lvl="2" indent="-457200">
              <a:buFont typeface="Wingdings" charset="2"/>
              <a:buChar char="Ø"/>
            </a:pPr>
            <a:r>
              <a:rPr lang="en-US" sz="3200" dirty="0" smtClean="0"/>
              <a:t>Surveys to be developed</a:t>
            </a:r>
          </a:p>
          <a:p>
            <a:pPr>
              <a:buFont typeface="Arial"/>
              <a:buChar char="•"/>
            </a:pPr>
            <a:r>
              <a:rPr lang="en-US" dirty="0" smtClean="0"/>
              <a:t>Post-test at graduation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Alumni surveys 3-5 years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819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What Are You Doing?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mdavis\AppData\Local\Microsoft\Windows\Temporary Internet Files\Content.IE5\M9NZ32QM\question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013">
            <a:off x="1713431" y="402026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davis\AppData\Local\Microsoft\Windows\Temporary Internet Files\Content.IE5\M9NZ32QM\question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810">
            <a:off x="1851497" y="4961320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davis\AppData\Local\Microsoft\Windows\Temporary Internet Files\Content.IE5\M9NZ32QM\question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286">
            <a:off x="7275041" y="389940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davis\AppData\Local\Microsoft\Windows\Temporary Internet Files\Content.IE5\M9NZ32QM\question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981">
            <a:off x="6925605" y="5076919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davis\AppData\Local\Microsoft\Windows\Temporary Internet Files\Content.IE5\M9NZ32QM\question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davis\AppData\Local\Microsoft\Windows\Temporary Internet Files\Content.IE5\M9NZ32QM\question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42" y="4123739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</a:rPr>
              <a:t>Q &amp; A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you have additional questions or feedback, please do contact us! We’d love to hear from you.</a:t>
            </a:r>
          </a:p>
          <a:p>
            <a:pPr marL="0" indent="0">
              <a:spcBef>
                <a:spcPts val="2600"/>
              </a:spcBef>
              <a:spcAft>
                <a:spcPts val="1200"/>
              </a:spcAft>
              <a:buNone/>
            </a:pPr>
            <a:r>
              <a:rPr lang="en-US" sz="2800" dirty="0" smtClean="0"/>
              <a:t>Melanie Davis:  </a:t>
            </a:r>
            <a:r>
              <a:rPr lang="en-US" sz="2800" dirty="0" smtClean="0">
                <a:hlinkClick r:id="rId3"/>
              </a:rPr>
              <a:t>mdavis@atsu.edu</a:t>
            </a:r>
            <a:endParaRPr lang="en-US" sz="2800" dirty="0" smtClean="0"/>
          </a:p>
          <a:p>
            <a:pPr marL="0" indent="0">
              <a:spcBef>
                <a:spcPts val="2000"/>
              </a:spcBef>
              <a:buNone/>
            </a:pPr>
            <a:r>
              <a:rPr lang="en-US" sz="2800" dirty="0" smtClean="0"/>
              <a:t>Jane Hawthorne:  </a:t>
            </a:r>
            <a:r>
              <a:rPr lang="en-US" sz="2800" dirty="0" smtClean="0">
                <a:hlinkClick r:id="rId4"/>
              </a:rPr>
              <a:t>jhawthorne@atsu.edu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mdavis\AppData\Local\Microsoft\Windows\Temporary Internet Files\Content.IE5\M9NZ32QM\question-mar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6049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davis\AppData\Local\Microsoft\Windows\Temporary Internet Files\Content.IE5\M9NZ32QM\question-mar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6049"/>
            <a:ext cx="1371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52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Who We 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1143000"/>
            <a:ext cx="6172200" cy="5181600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3600" b="1" i="1" dirty="0"/>
              <a:t>Melanie </a:t>
            </a:r>
            <a:r>
              <a:rPr lang="en-US" sz="3600" b="1" i="1" dirty="0" smtClean="0"/>
              <a:t>Davis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Interim Director, Office </a:t>
            </a:r>
            <a:r>
              <a:rPr lang="en-US" sz="3600" dirty="0"/>
              <a:t>of Assessment &amp; </a:t>
            </a:r>
            <a:r>
              <a:rPr lang="en-US" sz="3600" dirty="0" smtClean="0"/>
              <a:t>Accreditation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b="1" i="1" dirty="0" smtClean="0"/>
              <a:t>Jane Hawthorne</a:t>
            </a:r>
            <a:endParaRPr lang="en-US" sz="36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University </a:t>
            </a:r>
            <a:r>
              <a:rPr lang="en-US" sz="3600" dirty="0"/>
              <a:t>Data </a:t>
            </a:r>
            <a:r>
              <a:rPr lang="en-US" sz="3600" dirty="0" smtClean="0"/>
              <a:t>Manager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944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A.T. Still University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525779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Founded in 1892 by Andrew Taylor Still, MD, recognized as the father of osteopathic medicine</a:t>
            </a:r>
          </a:p>
          <a:p>
            <a:r>
              <a:rPr lang="en-US" sz="2400" dirty="0"/>
              <a:t>Originally called American School of </a:t>
            </a:r>
            <a:r>
              <a:rPr lang="en-US" sz="2400" dirty="0" smtClean="0"/>
              <a:t>Osteopathy (one School only)</a:t>
            </a:r>
            <a:endParaRPr lang="en-US" sz="2400" dirty="0"/>
          </a:p>
          <a:p>
            <a:pPr>
              <a:spcBef>
                <a:spcPts val="1728"/>
              </a:spcBef>
            </a:pPr>
            <a:r>
              <a:rPr lang="en-US" dirty="0" smtClean="0"/>
              <a:t> </a:t>
            </a:r>
            <a:r>
              <a:rPr lang="en-US" sz="2400" dirty="0"/>
              <a:t>Now six schools in two states (one virtual)</a:t>
            </a:r>
          </a:p>
          <a:p>
            <a:pPr marL="776288" lvl="2" indent="-92075">
              <a:spcBef>
                <a:spcPts val="0"/>
              </a:spcBef>
              <a:buNone/>
            </a:pPr>
            <a:r>
              <a:rPr lang="en-US" sz="1800" dirty="0"/>
              <a:t>Arizona School of Dentistry &amp; Oral Health (ASDOH)</a:t>
            </a:r>
          </a:p>
          <a:p>
            <a:pPr marL="776288" lvl="2" indent="-92075">
              <a:spcBef>
                <a:spcPts val="0"/>
              </a:spcBef>
              <a:buNone/>
            </a:pPr>
            <a:r>
              <a:rPr lang="en-US" sz="1800" dirty="0" smtClean="0"/>
              <a:t>Arizona </a:t>
            </a:r>
            <a:r>
              <a:rPr lang="en-US" sz="1800" dirty="0"/>
              <a:t>School of Health Sciences (ASHS)</a:t>
            </a:r>
          </a:p>
          <a:p>
            <a:pPr marL="776288" lvl="2" indent="-92075">
              <a:spcBef>
                <a:spcPts val="0"/>
              </a:spcBef>
              <a:buNone/>
            </a:pPr>
            <a:r>
              <a:rPr lang="en-US" sz="1800" dirty="0"/>
              <a:t>College of Graduate Health Studies (</a:t>
            </a:r>
            <a:r>
              <a:rPr lang="en-US" sz="1800" dirty="0" smtClean="0"/>
              <a:t>CGHS-virtual)</a:t>
            </a:r>
            <a:endParaRPr lang="en-US" sz="1800" dirty="0"/>
          </a:p>
          <a:p>
            <a:pPr marL="776288" lvl="2" indent="-92075">
              <a:spcBef>
                <a:spcPts val="0"/>
              </a:spcBef>
              <a:buNone/>
            </a:pPr>
            <a:r>
              <a:rPr lang="en-US" sz="1800" dirty="0" smtClean="0"/>
              <a:t>Kirksville </a:t>
            </a:r>
            <a:r>
              <a:rPr lang="en-US" sz="1800" dirty="0"/>
              <a:t>College of Osteopathic Medicine (KCOM)</a:t>
            </a:r>
          </a:p>
          <a:p>
            <a:pPr marL="776288" lvl="2" indent="-92075">
              <a:spcBef>
                <a:spcPts val="0"/>
              </a:spcBef>
              <a:buNone/>
            </a:pPr>
            <a:r>
              <a:rPr lang="en-US" sz="1800" dirty="0"/>
              <a:t>Missouri School of Dentistry &amp; Oral Health (MSDOH)</a:t>
            </a:r>
          </a:p>
          <a:p>
            <a:pPr marL="776288" lvl="2" indent="-92075">
              <a:spcBef>
                <a:spcPts val="0"/>
              </a:spcBef>
              <a:buNone/>
            </a:pPr>
            <a:r>
              <a:rPr lang="en-US" sz="1800" dirty="0" smtClean="0"/>
              <a:t>School </a:t>
            </a:r>
            <a:r>
              <a:rPr lang="en-US" sz="1800" dirty="0"/>
              <a:t>of Osteopathic Medicine in Arizona (SOMA)</a:t>
            </a:r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A.T. Still University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" name="Picture 8" descr="ATSU Banner_Brick Build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2680458" cy="4038600"/>
          </a:xfrm>
          <a:prstGeom prst="rect">
            <a:avLst/>
          </a:prstGeom>
        </p:spPr>
      </p:pic>
      <p:pic>
        <p:nvPicPr>
          <p:cNvPr id="10" name="Picture 9" descr="Mesa Campus Aeri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4163643" cy="1981200"/>
          </a:xfrm>
          <a:prstGeom prst="rect">
            <a:avLst/>
          </a:prstGeom>
        </p:spPr>
      </p:pic>
      <p:pic>
        <p:nvPicPr>
          <p:cNvPr id="11" name="Picture 10" descr="Kirksville Campus Aeri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412940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Institutional Outcomes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ATSU </a:t>
            </a:r>
            <a:r>
              <a:rPr lang="en-US" dirty="0"/>
              <a:t>joined HLC Assessment Academy May 2014 with </a:t>
            </a:r>
            <a:r>
              <a:rPr lang="en-US" dirty="0" smtClean="0"/>
              <a:t>University</a:t>
            </a:r>
            <a:r>
              <a:rPr lang="en-US" dirty="0"/>
              <a:t>-level </a:t>
            </a:r>
            <a:r>
              <a:rPr lang="en-US" dirty="0" smtClean="0"/>
              <a:t>outcomes as our QI Project</a:t>
            </a:r>
          </a:p>
          <a:p>
            <a:r>
              <a:rPr lang="en-US" dirty="0" smtClean="0"/>
              <a:t>Reinvigorated University discussions on institutional outcomes we call Core Professional Attributes</a:t>
            </a:r>
          </a:p>
        </p:txBody>
      </p:sp>
    </p:spTree>
    <p:extLst>
      <p:ext uri="{BB962C8B-B14F-4D97-AF65-F5344CB8AC3E}">
        <p14:creationId xmlns:p14="http://schemas.microsoft.com/office/powerpoint/2010/main" val="3962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944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Quality Initiative Team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467600" cy="5029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Ann Boyle, Associate VP – Academic Affairs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Randy </a:t>
            </a:r>
            <a:r>
              <a:rPr lang="en-US" sz="2400" dirty="0" err="1" smtClean="0"/>
              <a:t>Danielsen</a:t>
            </a:r>
            <a:r>
              <a:rPr lang="en-US" sz="2400" dirty="0" smtClean="0"/>
              <a:t>, Dean, Arizona School of Health Sciences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Melanie Davis, Interim Director, Office of Assessment &amp; Accreditation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/>
              <a:t>Norine</a:t>
            </a:r>
            <a:r>
              <a:rPr lang="en-US" sz="2400" dirty="0" smtClean="0"/>
              <a:t> </a:t>
            </a:r>
            <a:r>
              <a:rPr lang="en-US" sz="2400" dirty="0" err="1" smtClean="0"/>
              <a:t>Eitel</a:t>
            </a:r>
            <a:r>
              <a:rPr lang="en-US" sz="2400" dirty="0" smtClean="0"/>
              <a:t>, Assistant to the President, ALO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Jane Hawthorne, University Data Manager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Jim </a:t>
            </a:r>
            <a:r>
              <a:rPr lang="en-US" sz="2400" dirty="0" err="1" smtClean="0"/>
              <a:t>Lynskey</a:t>
            </a:r>
            <a:r>
              <a:rPr lang="en-US" sz="2400" dirty="0" smtClean="0"/>
              <a:t>, Associate Professor, Physical Therapy</a:t>
            </a:r>
          </a:p>
          <a:p>
            <a:r>
              <a:rPr lang="en-US" sz="2400" dirty="0" smtClean="0"/>
              <a:t>Neil Sargentini, Professor &amp; Chair, Microbiology &amp; Immunology</a:t>
            </a:r>
            <a:endParaRPr lang="en-US" sz="2400" dirty="0"/>
          </a:p>
          <a:p>
            <a:pPr>
              <a:spcBef>
                <a:spcPts val="1728"/>
              </a:spcBef>
            </a:pP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Tell Us Who You Are!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162800" cy="4419600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4000" dirty="0" smtClean="0"/>
              <a:t>Institution type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4000" dirty="0" smtClean="0"/>
              <a:t>Your role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4000" dirty="0" smtClean="0"/>
              <a:t>Why are </a:t>
            </a:r>
            <a:r>
              <a:rPr lang="en-US" sz="4000" dirty="0"/>
              <a:t>y</a:t>
            </a:r>
            <a:r>
              <a:rPr lang="en-US" sz="4000" dirty="0" smtClean="0"/>
              <a:t>ou here?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4000" dirty="0" smtClean="0"/>
              <a:t>Do you have institutional outcomes?</a:t>
            </a:r>
          </a:p>
          <a:p>
            <a:pPr marL="225425" indent="-225425">
              <a:spcBef>
                <a:spcPts val="1600"/>
              </a:spcBef>
              <a:buFont typeface="Wingdings" charset="2"/>
              <a:buChar char="§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3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Institutional Outcomes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7162800" cy="4419600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4000" dirty="0" smtClean="0"/>
              <a:t>Open Pathways Quality Initiative Project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4000" dirty="0" smtClean="0"/>
              <a:t>Three year project; completing year 2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4000" dirty="0" smtClean="0"/>
              <a:t>Revisited ‘stalled’ project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29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CORE PROFESSIONAL ATTRIBUTES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24962"/>
            <a:ext cx="4533038" cy="4533038"/>
          </a:xfrm>
        </p:spPr>
      </p:pic>
      <p:sp>
        <p:nvSpPr>
          <p:cNvPr id="3" name="TextBox 2"/>
          <p:cNvSpPr txBox="1"/>
          <p:nvPr/>
        </p:nvSpPr>
        <p:spPr>
          <a:xfrm>
            <a:off x="1600200" y="1371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set of cross-curricular meta skills inherent to ATSU graduates which enable them to select, adjust and apply their discipline specific knowledge and skills to different situations &amp; enhance their competence as healthcare professionals.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33528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sz="2400" i="1" dirty="0" smtClean="0"/>
              <a:t>Critical Thinking</a:t>
            </a:r>
          </a:p>
          <a:p>
            <a:pPr marL="177800" indent="-177800">
              <a:buFont typeface="Arial"/>
              <a:buChar char="•"/>
            </a:pPr>
            <a:r>
              <a:rPr lang="en-US" sz="2400" i="1" dirty="0" smtClean="0"/>
              <a:t>Cultural Proficiency</a:t>
            </a:r>
          </a:p>
          <a:p>
            <a:pPr marL="177800" indent="-177800">
              <a:buFont typeface="Arial"/>
              <a:buChar char="•"/>
            </a:pPr>
            <a:r>
              <a:rPr lang="en-US" sz="2400" i="1" dirty="0" smtClean="0"/>
              <a:t>Interpersonal Skills</a:t>
            </a:r>
          </a:p>
          <a:p>
            <a:pPr marL="177800" indent="-177800">
              <a:buFont typeface="Arial"/>
              <a:buChar char="•"/>
            </a:pPr>
            <a:r>
              <a:rPr lang="en-US" sz="2400" i="1" dirty="0" smtClean="0"/>
              <a:t>Interprofessional Collaboration</a:t>
            </a:r>
          </a:p>
          <a:p>
            <a:pPr marL="177800" indent="-177800">
              <a:buFont typeface="Arial"/>
              <a:buChar char="•"/>
            </a:pPr>
            <a:r>
              <a:rPr lang="en-US" sz="2400" i="1" dirty="0" smtClean="0"/>
              <a:t>Social Responsibility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300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S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ATSU Template.potm</Template>
  <TotalTime>12763</TotalTime>
  <Words>1020</Words>
  <Application>Microsoft Macintosh PowerPoint</Application>
  <PresentationFormat>On-screen Show (4:3)</PresentationFormat>
  <Paragraphs>286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ATSU Template</vt:lpstr>
      <vt:lpstr>Worksheet</vt:lpstr>
      <vt:lpstr>Core Professional Attributes in Health Professions Education: Developing Institutional-level Assessment</vt:lpstr>
      <vt:lpstr>PowerPoint Presentation</vt:lpstr>
      <vt:lpstr>A.T. Still University</vt:lpstr>
      <vt:lpstr>A.T. Still University</vt:lpstr>
      <vt:lpstr>Institutional Outcomes</vt:lpstr>
      <vt:lpstr>Quality Initiative Team</vt:lpstr>
      <vt:lpstr>Tell Us Who You Are!</vt:lpstr>
      <vt:lpstr>Institutional Outcomes</vt:lpstr>
      <vt:lpstr>CORE PROFESSIONAL ATTRIBUTES</vt:lpstr>
      <vt:lpstr>Narrowing the focus?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</vt:vector>
  </TitlesOfParts>
  <Company>ATSU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 C. Avanzado</dc:creator>
  <cp:lastModifiedBy>Jane Hawthorne</cp:lastModifiedBy>
  <cp:revision>189</cp:revision>
  <cp:lastPrinted>2015-04-09T22:04:58Z</cp:lastPrinted>
  <dcterms:created xsi:type="dcterms:W3CDTF">2015-02-20T15:56:01Z</dcterms:created>
  <dcterms:modified xsi:type="dcterms:W3CDTF">2016-04-13T22:18:08Z</dcterms:modified>
</cp:coreProperties>
</file>