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4630400" cy="27432000"/>
  <p:notesSz cx="32461200" cy="4343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380985"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761970"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142954"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523939" algn="l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1904924" algn="l" defTabSz="380985" rtl="0" eaLnBrk="1" latinLnBrk="0" hangingPunct="1">
      <a:defRPr sz="7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285909" algn="l" defTabSz="380985" rtl="0" eaLnBrk="1" latinLnBrk="0" hangingPunct="1">
      <a:defRPr sz="7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2666893" algn="l" defTabSz="380985" rtl="0" eaLnBrk="1" latinLnBrk="0" hangingPunct="1">
      <a:defRPr sz="7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047878" algn="l" defTabSz="380985" rtl="0" eaLnBrk="1" latinLnBrk="0" hangingPunct="1">
      <a:defRPr sz="7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000"/>
    <a:srgbClr val="FF8000"/>
    <a:srgbClr val="0799A5"/>
    <a:srgbClr val="49672A"/>
    <a:srgbClr val="008000"/>
    <a:srgbClr val="1B3056"/>
    <a:srgbClr val="00006C"/>
    <a:srgbClr val="FF5050"/>
    <a:srgbClr val="A50021"/>
    <a:srgbClr val="3B64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55509" autoAdjust="0"/>
    <p:restoredTop sz="94660"/>
  </p:normalViewPr>
  <p:slideViewPr>
    <p:cSldViewPr snapToGrid="0">
      <p:cViewPr>
        <p:scale>
          <a:sx n="33" d="100"/>
          <a:sy n="33" d="100"/>
        </p:scale>
        <p:origin x="-3282" y="24"/>
      </p:cViewPr>
      <p:guideLst>
        <p:guide orient="horz" pos="864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0668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>
              <a:defRPr sz="57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386425" y="0"/>
            <a:ext cx="140668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algn="r">
              <a:defRPr sz="57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87200" y="3257550"/>
            <a:ext cx="8686800" cy="16287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46438" y="20631150"/>
            <a:ext cx="25968325" cy="195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254363"/>
            <a:ext cx="140668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>
              <a:defRPr sz="57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386425" y="41254363"/>
            <a:ext cx="140668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pPr>
              <a:defRPr/>
            </a:pPr>
            <a:fld id="{D03B12DD-EB47-5146-9A58-464F740B0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19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4" charset="-128"/>
        <a:cs typeface="ＭＳ Ｐゴシック" charset="0"/>
      </a:defRPr>
    </a:lvl1pPr>
    <a:lvl2pPr marL="38098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4" charset="-128"/>
        <a:cs typeface="+mn-cs"/>
      </a:defRPr>
    </a:lvl2pPr>
    <a:lvl3pPr marL="76197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4" charset="-128"/>
        <a:cs typeface="+mn-cs"/>
      </a:defRPr>
    </a:lvl3pPr>
    <a:lvl4pPr marL="114295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4" charset="-128"/>
        <a:cs typeface="+mn-cs"/>
      </a:defRPr>
    </a:lvl4pPr>
    <a:lvl5pPr marL="152393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4" charset="-128"/>
        <a:cs typeface="+mn-cs"/>
      </a:defRPr>
    </a:lvl5pPr>
    <a:lvl6pPr marL="1904924" algn="l" defTabSz="76197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909" algn="l" defTabSz="76197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893" algn="l" defTabSz="76197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878" algn="l" defTabSz="76197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492" y="8522229"/>
            <a:ext cx="12435417" cy="58790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454" y="15544271"/>
            <a:ext cx="10241492" cy="7011458"/>
          </a:xfrm>
        </p:spPr>
        <p:txBody>
          <a:bodyPr/>
          <a:lstStyle>
            <a:lvl1pPr marL="0" indent="0" algn="ctr">
              <a:buNone/>
              <a:defRPr/>
            </a:lvl1pPr>
            <a:lvl2pPr marL="380985" indent="0" algn="ctr">
              <a:buNone/>
              <a:defRPr/>
            </a:lvl2pPr>
            <a:lvl3pPr marL="761970" indent="0" algn="ctr">
              <a:buNone/>
              <a:defRPr/>
            </a:lvl3pPr>
            <a:lvl4pPr marL="1142954" indent="0" algn="ctr">
              <a:buNone/>
              <a:defRPr/>
            </a:lvl4pPr>
            <a:lvl5pPr marL="1523939" indent="0" algn="ctr">
              <a:buNone/>
              <a:defRPr/>
            </a:lvl5pPr>
            <a:lvl6pPr marL="1904924" indent="0" algn="ctr">
              <a:buNone/>
              <a:defRPr/>
            </a:lvl6pPr>
            <a:lvl7pPr marL="2285909" indent="0" algn="ctr">
              <a:buNone/>
              <a:defRPr/>
            </a:lvl7pPr>
            <a:lvl8pPr marL="2666893" indent="0" algn="ctr">
              <a:buNone/>
              <a:defRPr/>
            </a:lvl8pPr>
            <a:lvl9pPr marL="304787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C71EC-00AC-B245-A700-7E0668353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AE2DF-D037-EB41-974E-C10E4F2CC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146" y="1098022"/>
            <a:ext cx="3291946" cy="234063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308" y="1098022"/>
            <a:ext cx="9825038" cy="234063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D66F4-BF70-0640-A934-5E009A59A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F100B-2E80-4245-AFCA-17A0CBB02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0" y="17627866"/>
            <a:ext cx="12435946" cy="5447771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0" y="11627115"/>
            <a:ext cx="12435946" cy="600075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985" indent="0">
              <a:buNone/>
              <a:defRPr sz="1500"/>
            </a:lvl2pPr>
            <a:lvl3pPr marL="761970" indent="0">
              <a:buNone/>
              <a:defRPr sz="1300"/>
            </a:lvl3pPr>
            <a:lvl4pPr marL="1142954" indent="0">
              <a:buNone/>
              <a:defRPr sz="1200"/>
            </a:lvl4pPr>
            <a:lvl5pPr marL="1523939" indent="0">
              <a:buNone/>
              <a:defRPr sz="1200"/>
            </a:lvl5pPr>
            <a:lvl6pPr marL="1904924" indent="0">
              <a:buNone/>
              <a:defRPr sz="1200"/>
            </a:lvl6pPr>
            <a:lvl7pPr marL="2285909" indent="0">
              <a:buNone/>
              <a:defRPr sz="1200"/>
            </a:lvl7pPr>
            <a:lvl8pPr marL="2666893" indent="0">
              <a:buNone/>
              <a:defRPr sz="1200"/>
            </a:lvl8pPr>
            <a:lvl9pPr marL="30478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2551A-29BB-A641-B3AE-F08C74323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308" y="6400272"/>
            <a:ext cx="6558492" cy="18104115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0600" y="6400272"/>
            <a:ext cx="6558492" cy="18104115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F046-B6A0-AB4F-8953-C41CD6F96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308" y="6140981"/>
            <a:ext cx="6464300" cy="255852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700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00" b="1"/>
            </a:lvl4pPr>
            <a:lvl5pPr marL="1523939" indent="0">
              <a:buNone/>
              <a:defRPr sz="1300" b="1"/>
            </a:lvl5pPr>
            <a:lvl6pPr marL="1904924" indent="0">
              <a:buNone/>
              <a:defRPr sz="1300" b="1"/>
            </a:lvl6pPr>
            <a:lvl7pPr marL="2285909" indent="0">
              <a:buNone/>
              <a:defRPr sz="1300" b="1"/>
            </a:lvl7pPr>
            <a:lvl8pPr marL="2666893" indent="0">
              <a:buNone/>
              <a:defRPr sz="1300" b="1"/>
            </a:lvl8pPr>
            <a:lvl9pPr marL="304787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308" y="8699500"/>
            <a:ext cx="6464300" cy="1580488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146" y="6140981"/>
            <a:ext cx="6466946" cy="255852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700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00" b="1"/>
            </a:lvl4pPr>
            <a:lvl5pPr marL="1523939" indent="0">
              <a:buNone/>
              <a:defRPr sz="1300" b="1"/>
            </a:lvl5pPr>
            <a:lvl6pPr marL="1904924" indent="0">
              <a:buNone/>
              <a:defRPr sz="1300" b="1"/>
            </a:lvl6pPr>
            <a:lvl7pPr marL="2285909" indent="0">
              <a:buNone/>
              <a:defRPr sz="1300" b="1"/>
            </a:lvl7pPr>
            <a:lvl8pPr marL="2666893" indent="0">
              <a:buNone/>
              <a:defRPr sz="1300" b="1"/>
            </a:lvl8pPr>
            <a:lvl9pPr marL="304787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146" y="8699500"/>
            <a:ext cx="6466946" cy="1580488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9B183-FBCE-AC43-8F7D-47157247F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02AA6-8AC0-254E-86D5-BE2C0FC63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5361F-40DB-AC4D-A1CD-4D30EA789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308" y="1092730"/>
            <a:ext cx="4813300" cy="464740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292" y="1092730"/>
            <a:ext cx="8178800" cy="2341165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308" y="5740136"/>
            <a:ext cx="4813300" cy="18764250"/>
          </a:xfrm>
        </p:spPr>
        <p:txBody>
          <a:bodyPr/>
          <a:lstStyle>
            <a:lvl1pPr marL="0" indent="0">
              <a:buNone/>
              <a:defRPr sz="1200"/>
            </a:lvl1pPr>
            <a:lvl2pPr marL="380985" indent="0">
              <a:buNone/>
              <a:defRPr sz="1000"/>
            </a:lvl2pPr>
            <a:lvl3pPr marL="761970" indent="0">
              <a:buNone/>
              <a:defRPr sz="800"/>
            </a:lvl3pPr>
            <a:lvl4pPr marL="1142954" indent="0">
              <a:buNone/>
              <a:defRPr sz="700"/>
            </a:lvl4pPr>
            <a:lvl5pPr marL="1523939" indent="0">
              <a:buNone/>
              <a:defRPr sz="700"/>
            </a:lvl5pPr>
            <a:lvl6pPr marL="1904924" indent="0">
              <a:buNone/>
              <a:defRPr sz="700"/>
            </a:lvl6pPr>
            <a:lvl7pPr marL="2285909" indent="0">
              <a:buNone/>
              <a:defRPr sz="700"/>
            </a:lvl7pPr>
            <a:lvl8pPr marL="2666893" indent="0">
              <a:buNone/>
              <a:defRPr sz="700"/>
            </a:lvl8pPr>
            <a:lvl9pPr marL="304787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1E06C-D630-714B-986B-C60214825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554" y="19202137"/>
            <a:ext cx="8778346" cy="2267479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554" y="2451365"/>
            <a:ext cx="8778346" cy="16458406"/>
          </a:xfrm>
        </p:spPr>
        <p:txBody>
          <a:bodyPr/>
          <a:lstStyle>
            <a:lvl1pPr marL="0" indent="0">
              <a:buNone/>
              <a:defRPr sz="2700"/>
            </a:lvl1pPr>
            <a:lvl2pPr marL="380985" indent="0">
              <a:buNone/>
              <a:defRPr sz="2300"/>
            </a:lvl2pPr>
            <a:lvl3pPr marL="761970" indent="0">
              <a:buNone/>
              <a:defRPr sz="2000"/>
            </a:lvl3pPr>
            <a:lvl4pPr marL="1142954" indent="0">
              <a:buNone/>
              <a:defRPr sz="1700"/>
            </a:lvl4pPr>
            <a:lvl5pPr marL="1523939" indent="0">
              <a:buNone/>
              <a:defRPr sz="1700"/>
            </a:lvl5pPr>
            <a:lvl6pPr marL="1904924" indent="0">
              <a:buNone/>
              <a:defRPr sz="1700"/>
            </a:lvl6pPr>
            <a:lvl7pPr marL="2285909" indent="0">
              <a:buNone/>
              <a:defRPr sz="1700"/>
            </a:lvl7pPr>
            <a:lvl8pPr marL="2666893" indent="0">
              <a:buNone/>
              <a:defRPr sz="1700"/>
            </a:lvl8pPr>
            <a:lvl9pPr marL="3047878" indent="0">
              <a:buNone/>
              <a:defRPr sz="1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554" y="21469615"/>
            <a:ext cx="8778346" cy="3218656"/>
          </a:xfrm>
        </p:spPr>
        <p:txBody>
          <a:bodyPr/>
          <a:lstStyle>
            <a:lvl1pPr marL="0" indent="0">
              <a:buNone/>
              <a:defRPr sz="1200"/>
            </a:lvl1pPr>
            <a:lvl2pPr marL="380985" indent="0">
              <a:buNone/>
              <a:defRPr sz="1000"/>
            </a:lvl2pPr>
            <a:lvl3pPr marL="761970" indent="0">
              <a:buNone/>
              <a:defRPr sz="800"/>
            </a:lvl3pPr>
            <a:lvl4pPr marL="1142954" indent="0">
              <a:buNone/>
              <a:defRPr sz="700"/>
            </a:lvl4pPr>
            <a:lvl5pPr marL="1523939" indent="0">
              <a:buNone/>
              <a:defRPr sz="700"/>
            </a:lvl5pPr>
            <a:lvl6pPr marL="1904924" indent="0">
              <a:buNone/>
              <a:defRPr sz="700"/>
            </a:lvl6pPr>
            <a:lvl7pPr marL="2285909" indent="0">
              <a:buNone/>
              <a:defRPr sz="700"/>
            </a:lvl7pPr>
            <a:lvl8pPr marL="2666893" indent="0">
              <a:buNone/>
              <a:defRPr sz="700"/>
            </a:lvl8pPr>
            <a:lvl9pPr marL="304787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6E034-A4EE-8C46-BADC-562FC834E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1309" y="1098021"/>
            <a:ext cx="1316778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5745" tIns="182873" rIns="365745" bIns="1828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309" y="6400272"/>
            <a:ext cx="13167783" cy="1810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5745" tIns="182873" rIns="365745" bIns="182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310" y="24980636"/>
            <a:ext cx="341418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745" tIns="182873" rIns="365745" bIns="182873" numCol="1" anchor="t" anchorCtr="0" compatLnSpc="1">
            <a:prstTxWarp prst="textNoShape">
              <a:avLst/>
            </a:prstTxWarp>
          </a:bodyPr>
          <a:lstStyle>
            <a:lvl1pPr>
              <a:defRPr sz="56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98509" y="24980636"/>
            <a:ext cx="463338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745" tIns="182873" rIns="365745" bIns="182873" numCol="1" anchor="t" anchorCtr="0" compatLnSpc="1">
            <a:prstTxWarp prst="textNoShape">
              <a:avLst/>
            </a:prstTxWarp>
          </a:bodyPr>
          <a:lstStyle>
            <a:lvl1pPr algn="ctr">
              <a:defRPr sz="56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84910" y="24980636"/>
            <a:ext cx="341418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745" tIns="182873" rIns="365745" bIns="182873" numCol="1" anchor="t" anchorCtr="0" compatLnSpc="1">
            <a:prstTxWarp prst="textNoShape">
              <a:avLst/>
            </a:prstTxWarp>
          </a:bodyPr>
          <a:lstStyle>
            <a:lvl1pPr algn="r">
              <a:defRPr sz="5600"/>
            </a:lvl1pPr>
          </a:lstStyle>
          <a:p>
            <a:pPr>
              <a:defRPr/>
            </a:pPr>
            <a:fld id="{E59E828C-5019-1348-90EA-62DEF1703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719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+mj-lt"/>
          <a:ea typeface="ＭＳ Ｐゴシック" pitchFamily="24" charset="-128"/>
          <a:cs typeface="ＭＳ Ｐゴシック" charset="0"/>
        </a:defRPr>
      </a:lvl1pPr>
      <a:lvl2pPr algn="ctr" defTabSz="3657719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  <a:ea typeface="ＭＳ Ｐゴシック" pitchFamily="24" charset="-128"/>
          <a:cs typeface="ＭＳ Ｐゴシック" charset="0"/>
        </a:defRPr>
      </a:lvl2pPr>
      <a:lvl3pPr algn="ctr" defTabSz="3657719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  <a:ea typeface="ＭＳ Ｐゴシック" pitchFamily="24" charset="-128"/>
          <a:cs typeface="ＭＳ Ｐゴシック" charset="0"/>
        </a:defRPr>
      </a:lvl3pPr>
      <a:lvl4pPr algn="ctr" defTabSz="3657719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  <a:ea typeface="ＭＳ Ｐゴシック" pitchFamily="24" charset="-128"/>
          <a:cs typeface="ＭＳ Ｐゴシック" charset="0"/>
        </a:defRPr>
      </a:lvl4pPr>
      <a:lvl5pPr algn="ctr" defTabSz="3657719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  <a:ea typeface="ＭＳ Ｐゴシック" pitchFamily="24" charset="-128"/>
          <a:cs typeface="ＭＳ Ｐゴシック" charset="0"/>
        </a:defRPr>
      </a:lvl5pPr>
      <a:lvl6pPr marL="380985" algn="ctr" defTabSz="3657719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6pPr>
      <a:lvl7pPr marL="761970" algn="ctr" defTabSz="3657719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7pPr>
      <a:lvl8pPr marL="1142954" algn="ctr" defTabSz="3657719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8pPr>
      <a:lvl9pPr marL="1523939" algn="ctr" defTabSz="3657719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9pPr>
    </p:titleStyle>
    <p:bodyStyle>
      <a:lvl1pPr marL="1371810" indent="-1371810" algn="l" defTabSz="3657719" rtl="0" eaLnBrk="0" fontAlgn="base" hangingPunct="0">
        <a:spcBef>
          <a:spcPct val="20000"/>
        </a:spcBef>
        <a:spcAft>
          <a:spcPct val="0"/>
        </a:spcAft>
        <a:buChar char="•"/>
        <a:defRPr sz="12800">
          <a:solidFill>
            <a:schemeClr val="tx1"/>
          </a:solidFill>
          <a:latin typeface="+mn-lt"/>
          <a:ea typeface="ＭＳ Ｐゴシック" pitchFamily="24" charset="-128"/>
          <a:cs typeface="ＭＳ Ｐゴシック" charset="0"/>
        </a:defRPr>
      </a:lvl1pPr>
      <a:lvl2pPr marL="2971152" indent="-1142954" algn="l" defTabSz="3657719" rtl="0" eaLnBrk="0" fontAlgn="base" hangingPunct="0">
        <a:spcBef>
          <a:spcPct val="20000"/>
        </a:spcBef>
        <a:spcAft>
          <a:spcPct val="0"/>
        </a:spcAft>
        <a:buChar char="–"/>
        <a:defRPr sz="11200">
          <a:solidFill>
            <a:schemeClr val="tx1"/>
          </a:solidFill>
          <a:latin typeface="+mn-lt"/>
          <a:ea typeface="ＭＳ Ｐゴシック" pitchFamily="24" charset="-128"/>
        </a:defRPr>
      </a:lvl2pPr>
      <a:lvl3pPr marL="4571817" indent="-914099" algn="l" defTabSz="3657719" rtl="0" eaLnBrk="0" fontAlgn="base" hangingPunct="0">
        <a:spcBef>
          <a:spcPct val="20000"/>
        </a:spcBef>
        <a:spcAft>
          <a:spcPct val="0"/>
        </a:spcAft>
        <a:buChar char="•"/>
        <a:defRPr sz="9600">
          <a:solidFill>
            <a:schemeClr val="tx1"/>
          </a:solidFill>
          <a:latin typeface="+mn-lt"/>
          <a:ea typeface="ＭＳ Ｐゴシック" pitchFamily="24" charset="-128"/>
        </a:defRPr>
      </a:lvl3pPr>
      <a:lvl4pPr marL="6400015" indent="-914099" algn="l" defTabSz="3657719" rtl="0" eaLnBrk="0" fontAlgn="base" hangingPunct="0">
        <a:spcBef>
          <a:spcPct val="20000"/>
        </a:spcBef>
        <a:spcAft>
          <a:spcPct val="0"/>
        </a:spcAft>
        <a:buChar char="–"/>
        <a:defRPr sz="8000">
          <a:solidFill>
            <a:schemeClr val="tx1"/>
          </a:solidFill>
          <a:latin typeface="+mn-lt"/>
          <a:ea typeface="ＭＳ Ｐゴシック" pitchFamily="24" charset="-128"/>
        </a:defRPr>
      </a:lvl4pPr>
      <a:lvl5pPr marL="8229536" indent="-914099" algn="l" defTabSz="3657719" rtl="0" eaLnBrk="0" fontAlgn="base" hangingPunct="0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  <a:ea typeface="ＭＳ Ｐゴシック" pitchFamily="24" charset="-128"/>
        </a:defRPr>
      </a:lvl5pPr>
      <a:lvl6pPr marL="8610521" indent="-914099" algn="l" defTabSz="3657719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</a:defRPr>
      </a:lvl6pPr>
      <a:lvl7pPr marL="8991505" indent="-914099" algn="l" defTabSz="3657719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</a:defRPr>
      </a:lvl7pPr>
      <a:lvl8pPr marL="9372490" indent="-914099" algn="l" defTabSz="3657719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</a:defRPr>
      </a:lvl8pPr>
      <a:lvl9pPr marL="9753475" indent="-914099" algn="l" defTabSz="3657719" rtl="0" fontAlgn="base">
        <a:spcBef>
          <a:spcPct val="20000"/>
        </a:spcBef>
        <a:spcAft>
          <a:spcPct val="0"/>
        </a:spcAft>
        <a:buChar char="»"/>
        <a:defRPr sz="8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600201" y="4833408"/>
            <a:ext cx="11401425" cy="18693752"/>
            <a:chOff x="1600201" y="4833408"/>
            <a:chExt cx="11401425" cy="18693752"/>
          </a:xfrm>
        </p:grpSpPr>
        <p:sp>
          <p:nvSpPr>
            <p:cNvPr id="14341" name="Rectangle 167"/>
            <p:cNvSpPr>
              <a:spLocks noChangeArrowheads="1"/>
            </p:cNvSpPr>
            <p:nvPr/>
          </p:nvSpPr>
          <p:spPr bwMode="auto">
            <a:xfrm>
              <a:off x="1612576" y="6354280"/>
              <a:ext cx="11323051" cy="1079222"/>
            </a:xfrm>
            <a:prstGeom prst="rect">
              <a:avLst/>
            </a:prstGeom>
            <a:gradFill rotWithShape="0">
              <a:gsLst>
                <a:gs pos="0">
                  <a:srgbClr val="000D4C"/>
                </a:gs>
                <a:gs pos="50000">
                  <a:srgbClr val="434D7B"/>
                </a:gs>
                <a:gs pos="100000">
                  <a:srgbClr val="000D4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14295" tIns="57148" rIns="114295" bIns="57148" anchor="ctr">
              <a:prstTxWarp prst="textNoShape">
                <a:avLst/>
              </a:prstTxWarp>
            </a:bodyPr>
            <a:lstStyle/>
            <a:p>
              <a:pPr algn="ctr" defTabSz="3135187">
                <a:spcAft>
                  <a:spcPts val="500"/>
                </a:spcAft>
              </a:pPr>
              <a:r>
                <a:rPr lang="en-US" sz="4800" b="1" dirty="0">
                  <a:solidFill>
                    <a:schemeClr val="bg1"/>
                  </a:solidFill>
                </a:rPr>
                <a:t>Critical Thinking</a:t>
              </a:r>
            </a:p>
          </p:txBody>
        </p:sp>
        <p:sp>
          <p:nvSpPr>
            <p:cNvPr id="14343" name="Rectangle 167"/>
            <p:cNvSpPr>
              <a:spLocks noChangeArrowheads="1"/>
            </p:cNvSpPr>
            <p:nvPr/>
          </p:nvSpPr>
          <p:spPr bwMode="auto">
            <a:xfrm>
              <a:off x="1615670" y="16954608"/>
              <a:ext cx="11253957" cy="1079222"/>
            </a:xfrm>
            <a:prstGeom prst="rect">
              <a:avLst/>
            </a:prstGeom>
            <a:gradFill rotWithShape="0">
              <a:gsLst>
                <a:gs pos="0">
                  <a:srgbClr val="000D4C"/>
                </a:gs>
                <a:gs pos="50000">
                  <a:srgbClr val="434D7B"/>
                </a:gs>
                <a:gs pos="100000">
                  <a:srgbClr val="000D4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14295" tIns="57148" rIns="114295" bIns="57148" anchor="ctr">
              <a:prstTxWarp prst="textNoShape">
                <a:avLst/>
              </a:prstTxWarp>
            </a:bodyPr>
            <a:lstStyle/>
            <a:p>
              <a:pPr algn="ctr" defTabSz="3135187">
                <a:spcAft>
                  <a:spcPts val="500"/>
                </a:spcAft>
              </a:pPr>
              <a:r>
                <a:rPr lang="en-US" sz="4800" b="1" dirty="0">
                  <a:solidFill>
                    <a:schemeClr val="bg1"/>
                  </a:solidFill>
                </a:rPr>
                <a:t>Interpersonal Skills</a:t>
              </a:r>
            </a:p>
          </p:txBody>
        </p:sp>
        <p:sp>
          <p:nvSpPr>
            <p:cNvPr id="14344" name="Rectangle 167"/>
            <p:cNvSpPr>
              <a:spLocks noChangeArrowheads="1"/>
            </p:cNvSpPr>
            <p:nvPr/>
          </p:nvSpPr>
          <p:spPr bwMode="auto">
            <a:xfrm>
              <a:off x="1672388" y="9800530"/>
              <a:ext cx="11296239" cy="1079222"/>
            </a:xfrm>
            <a:prstGeom prst="rect">
              <a:avLst/>
            </a:prstGeom>
            <a:gradFill rotWithShape="0">
              <a:gsLst>
                <a:gs pos="0">
                  <a:srgbClr val="000D4C"/>
                </a:gs>
                <a:gs pos="50000">
                  <a:srgbClr val="434D7B"/>
                </a:gs>
                <a:gs pos="100000">
                  <a:srgbClr val="000D4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14295" tIns="57148" rIns="114295" bIns="57148" anchor="ctr">
              <a:prstTxWarp prst="textNoShape">
                <a:avLst/>
              </a:prstTxWarp>
            </a:bodyPr>
            <a:lstStyle/>
            <a:p>
              <a:pPr algn="ctr" defTabSz="3135187">
                <a:spcAft>
                  <a:spcPts val="500"/>
                </a:spcAft>
              </a:pPr>
              <a:r>
                <a:rPr lang="en-US" sz="4800" b="1" dirty="0">
                  <a:solidFill>
                    <a:schemeClr val="bg1"/>
                  </a:solidFill>
                </a:rPr>
                <a:t>Cultural Competence</a:t>
              </a:r>
            </a:p>
          </p:txBody>
        </p:sp>
        <p:sp>
          <p:nvSpPr>
            <p:cNvPr id="14345" name="Rectangle 167"/>
            <p:cNvSpPr>
              <a:spLocks noChangeArrowheads="1"/>
            </p:cNvSpPr>
            <p:nvPr/>
          </p:nvSpPr>
          <p:spPr bwMode="auto">
            <a:xfrm>
              <a:off x="1647638" y="19948359"/>
              <a:ext cx="11287989" cy="1079222"/>
            </a:xfrm>
            <a:prstGeom prst="rect">
              <a:avLst/>
            </a:prstGeom>
            <a:gradFill rotWithShape="0">
              <a:gsLst>
                <a:gs pos="0">
                  <a:srgbClr val="000D4C"/>
                </a:gs>
                <a:gs pos="50000">
                  <a:srgbClr val="434D7B"/>
                </a:gs>
                <a:gs pos="100000">
                  <a:srgbClr val="000D4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14295" tIns="57148" rIns="114295" bIns="57148" anchor="ctr">
              <a:prstTxWarp prst="textNoShape">
                <a:avLst/>
              </a:prstTxWarp>
            </a:bodyPr>
            <a:lstStyle/>
            <a:p>
              <a:pPr algn="ctr" defTabSz="3135187">
                <a:spcAft>
                  <a:spcPts val="500"/>
                </a:spcAft>
              </a:pPr>
              <a:r>
                <a:rPr lang="en-US" sz="5000" b="1" dirty="0">
                  <a:solidFill>
                    <a:schemeClr val="bg1"/>
                  </a:solidFill>
                </a:rPr>
                <a:t>Social Responsibility</a:t>
              </a:r>
              <a:endParaRPr lang="en-US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14346" name="Rectangle 167"/>
            <p:cNvSpPr>
              <a:spLocks noChangeArrowheads="1"/>
            </p:cNvSpPr>
            <p:nvPr/>
          </p:nvSpPr>
          <p:spPr bwMode="auto">
            <a:xfrm>
              <a:off x="1623920" y="13405611"/>
              <a:ext cx="11311707" cy="1079222"/>
            </a:xfrm>
            <a:prstGeom prst="rect">
              <a:avLst/>
            </a:prstGeom>
            <a:gradFill rotWithShape="0">
              <a:gsLst>
                <a:gs pos="0">
                  <a:srgbClr val="000D4C"/>
                </a:gs>
                <a:gs pos="50000">
                  <a:srgbClr val="434D7B"/>
                </a:gs>
                <a:gs pos="100000">
                  <a:srgbClr val="000D4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14295" tIns="57148" rIns="114295" bIns="57148" anchor="ctr">
              <a:prstTxWarp prst="textNoShape">
                <a:avLst/>
              </a:prstTxWarp>
            </a:bodyPr>
            <a:lstStyle/>
            <a:p>
              <a:pPr algn="ctr" defTabSz="3135187">
                <a:spcAft>
                  <a:spcPts val="500"/>
                </a:spcAft>
              </a:pPr>
              <a:r>
                <a:rPr lang="en-US" sz="4800" b="1" dirty="0" err="1">
                  <a:solidFill>
                    <a:schemeClr val="bg1"/>
                  </a:solidFill>
                </a:rPr>
                <a:t>Interprofessional</a:t>
              </a:r>
              <a:r>
                <a:rPr lang="en-US" sz="4800" b="1" dirty="0">
                  <a:solidFill>
                    <a:schemeClr val="bg1"/>
                  </a:solidFill>
                </a:rPr>
                <a:t> Collaboration</a:t>
              </a:r>
            </a:p>
          </p:txBody>
        </p:sp>
        <p:sp>
          <p:nvSpPr>
            <p:cNvPr id="14349" name="TextBox 15"/>
            <p:cNvSpPr txBox="1">
              <a:spLocks noChangeArrowheads="1"/>
            </p:cNvSpPr>
            <p:nvPr/>
          </p:nvSpPr>
          <p:spPr bwMode="auto">
            <a:xfrm>
              <a:off x="1666199" y="11056326"/>
              <a:ext cx="11335427" cy="1738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en-US" sz="3600" b="1" dirty="0" smtClean="0"/>
                <a:t>Valuing and respecting </a:t>
              </a:r>
              <a:r>
                <a:rPr lang="en-US" sz="3600" b="1" dirty="0" smtClean="0"/>
                <a:t>differences, </a:t>
              </a:r>
              <a:r>
                <a:rPr lang="en-US" sz="3600" b="1" dirty="0"/>
                <a:t>as evidenced by knowledge, attitudes and behaviors that enable effective </a:t>
              </a:r>
              <a:r>
                <a:rPr lang="en-US" sz="3600" b="1" dirty="0" smtClean="0"/>
                <a:t>interactions.</a:t>
              </a:r>
              <a:endParaRPr lang="en-US" sz="3600" b="1" dirty="0"/>
            </a:p>
          </p:txBody>
        </p:sp>
        <p:sp>
          <p:nvSpPr>
            <p:cNvPr id="14351" name="TextBox 11"/>
            <p:cNvSpPr txBox="1">
              <a:spLocks noChangeArrowheads="1"/>
            </p:cNvSpPr>
            <p:nvPr/>
          </p:nvSpPr>
          <p:spPr bwMode="auto">
            <a:xfrm>
              <a:off x="1616702" y="7543263"/>
              <a:ext cx="11120927" cy="1738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en-US" sz="3600" b="1" dirty="0" smtClean="0"/>
                <a:t>Finding, appraising and applying </a:t>
              </a:r>
              <a:r>
                <a:rPr lang="en-US" sz="3600" b="1" dirty="0"/>
                <a:t>evidence </a:t>
              </a:r>
              <a:r>
                <a:rPr lang="en-US" sz="3600" b="1" dirty="0" smtClean="0"/>
                <a:t>consistent with </a:t>
              </a:r>
              <a:r>
                <a:rPr lang="en-US" sz="3600" b="1" dirty="0"/>
                <a:t>best </a:t>
              </a:r>
              <a:r>
                <a:rPr lang="en-US" sz="3600" b="1" dirty="0" smtClean="0"/>
                <a:t>practice </a:t>
              </a:r>
              <a:r>
                <a:rPr lang="en-US" sz="3600" b="1" dirty="0"/>
                <a:t>in the </a:t>
              </a:r>
              <a:r>
                <a:rPr lang="en-US" sz="3600" b="1" dirty="0" smtClean="0"/>
                <a:t>healthcare </a:t>
              </a:r>
              <a:r>
                <a:rPr lang="en-US" sz="3600" b="1" dirty="0"/>
                <a:t>decision </a:t>
              </a:r>
              <a:r>
                <a:rPr lang="en-US" sz="3600" b="1" dirty="0" smtClean="0"/>
                <a:t>making process.</a:t>
              </a:r>
              <a:endParaRPr lang="en-US" sz="3600" b="1" dirty="0"/>
            </a:p>
          </p:txBody>
        </p:sp>
        <p:sp>
          <p:nvSpPr>
            <p:cNvPr id="14352" name="TextBox 4"/>
            <p:cNvSpPr txBox="1">
              <a:spLocks noChangeArrowheads="1"/>
            </p:cNvSpPr>
            <p:nvPr/>
          </p:nvSpPr>
          <p:spPr bwMode="auto">
            <a:xfrm flipH="1">
              <a:off x="1616702" y="14623410"/>
              <a:ext cx="11318926" cy="1738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500"/>
                </a:spcAft>
              </a:pPr>
              <a:r>
                <a:rPr lang="en-US" sz="3600" b="1" dirty="0" smtClean="0"/>
                <a:t>Working </a:t>
              </a:r>
              <a:r>
                <a:rPr lang="en-US" sz="3600" b="1" dirty="0"/>
                <a:t>effectively with others on an </a:t>
              </a:r>
              <a:r>
                <a:rPr lang="en-US" sz="3600" b="1" dirty="0" err="1"/>
                <a:t>interprofessional</a:t>
              </a:r>
              <a:r>
                <a:rPr lang="en-US" sz="3600" b="1" dirty="0"/>
                <a:t> team </a:t>
              </a:r>
              <a:r>
                <a:rPr lang="en-US" sz="3600" b="1" dirty="0" smtClean="0"/>
                <a:t>in order to </a:t>
              </a:r>
              <a:r>
                <a:rPr lang="en-US" sz="3600" b="1" dirty="0"/>
                <a:t>improve health outcomes and deliver the highest quality of care.</a:t>
              </a:r>
            </a:p>
          </p:txBody>
        </p:sp>
        <p:sp>
          <p:nvSpPr>
            <p:cNvPr id="14353" name="TextBox 13"/>
            <p:cNvSpPr txBox="1">
              <a:spLocks noChangeArrowheads="1"/>
            </p:cNvSpPr>
            <p:nvPr/>
          </p:nvSpPr>
          <p:spPr bwMode="auto">
            <a:xfrm>
              <a:off x="1600201" y="18178033"/>
              <a:ext cx="11302426" cy="1184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prstTxWarp prst="textNoShape">
                <a:avLst/>
              </a:prstTxWarp>
              <a:spAutoFit/>
            </a:bodyPr>
            <a:lstStyle/>
            <a:p>
              <a:pPr algn="just">
                <a:spcAft>
                  <a:spcPts val="500"/>
                </a:spcAft>
              </a:pPr>
              <a:r>
                <a:rPr lang="en-US" sz="3600" b="1" dirty="0" smtClean="0"/>
                <a:t>Interacting </a:t>
              </a:r>
              <a:r>
                <a:rPr lang="en-US" sz="3600" b="1" dirty="0"/>
                <a:t>successfully with others </a:t>
              </a:r>
              <a:r>
                <a:rPr lang="en-US" sz="3600" b="1" dirty="0" smtClean="0"/>
                <a:t>during the </a:t>
              </a:r>
              <a:r>
                <a:rPr lang="en-US" sz="3600" b="1" dirty="0"/>
                <a:t>process of delivering the best </a:t>
              </a:r>
              <a:r>
                <a:rPr lang="en-US" sz="3600" b="1" dirty="0" smtClean="0"/>
                <a:t>healthcare.</a:t>
              </a:r>
              <a:endParaRPr lang="en-US" sz="3600" b="1" dirty="0"/>
            </a:p>
          </p:txBody>
        </p:sp>
        <p:sp>
          <p:nvSpPr>
            <p:cNvPr id="14354" name="TextBox 17"/>
            <p:cNvSpPr txBox="1">
              <a:spLocks noChangeArrowheads="1"/>
            </p:cNvSpPr>
            <p:nvPr/>
          </p:nvSpPr>
          <p:spPr bwMode="auto">
            <a:xfrm>
              <a:off x="1633201" y="21234229"/>
              <a:ext cx="11269426" cy="2292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prstTxWarp prst="textNoShape">
                <a:avLst/>
              </a:prstTxWarp>
              <a:spAutoFit/>
            </a:bodyPr>
            <a:lstStyle/>
            <a:p>
              <a:pPr algn="just">
                <a:spcAft>
                  <a:spcPts val="500"/>
                </a:spcAft>
              </a:pPr>
              <a:r>
                <a:rPr lang="en-US" sz="3600" b="1" dirty="0" smtClean="0"/>
                <a:t>Recognizing </a:t>
              </a:r>
              <a:r>
                <a:rPr lang="en-US" sz="3600" b="1" dirty="0"/>
                <a:t>the moral responsibility to </a:t>
              </a:r>
              <a:r>
                <a:rPr lang="en-US" sz="3600" b="1" dirty="0" smtClean="0"/>
                <a:t>engage in </a:t>
              </a:r>
              <a:r>
                <a:rPr lang="en-US" sz="3600" b="1" dirty="0"/>
                <a:t>initiatives and activities that positively impact the health and </a:t>
              </a:r>
              <a:r>
                <a:rPr lang="en-US" sz="3600" b="1" dirty="0" smtClean="0"/>
                <a:t>wellbeing </a:t>
              </a:r>
              <a:r>
                <a:rPr lang="en-US" sz="3600" b="1" dirty="0"/>
                <a:t>of the individuals and </a:t>
              </a:r>
              <a:r>
                <a:rPr lang="en-US" sz="3600" b="1" dirty="0" smtClean="0"/>
                <a:t>communities </a:t>
              </a:r>
              <a:r>
                <a:rPr lang="en-US" sz="3600" b="1" dirty="0"/>
                <a:t>served.</a:t>
              </a:r>
            </a:p>
          </p:txBody>
        </p:sp>
        <p:sp>
          <p:nvSpPr>
            <p:cNvPr id="30" name="Rectangle 167"/>
            <p:cNvSpPr>
              <a:spLocks noChangeArrowheads="1"/>
            </p:cNvSpPr>
            <p:nvPr/>
          </p:nvSpPr>
          <p:spPr bwMode="auto">
            <a:xfrm>
              <a:off x="1660838" y="4833408"/>
              <a:ext cx="11304489" cy="1079222"/>
            </a:xfrm>
            <a:prstGeom prst="rect">
              <a:avLst/>
            </a:prstGeom>
            <a:solidFill>
              <a:srgbClr val="FF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14295" tIns="57148" rIns="114295" bIns="57148" anchor="ctr">
              <a:prstTxWarp prst="textNoShape">
                <a:avLst/>
              </a:prstTxWarp>
            </a:bodyPr>
            <a:lstStyle/>
            <a:p>
              <a:pPr algn="ctr" defTabSz="3135187">
                <a:spcAft>
                  <a:spcPts val="500"/>
                </a:spcAft>
              </a:pPr>
              <a:r>
                <a:rPr lang="en-US" sz="4800" b="1" dirty="0" smtClean="0">
                  <a:solidFill>
                    <a:schemeClr val="bg1"/>
                  </a:solidFill>
                </a:rPr>
                <a:t>Core Professional Attributes</a:t>
              </a:r>
              <a:endParaRPr lang="en-US" sz="4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-1"/>
            <a:ext cx="14630400" cy="5057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76197" tIns="38098" rIns="76197" bIns="38098"/>
          <a:lstStyle>
            <a:lvl1pPr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sz="7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Assessing Core </a:t>
            </a:r>
            <a:r>
              <a:rPr lang="en-US" sz="7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</a:t>
            </a:r>
            <a:r>
              <a:rPr lang="en-US" sz="7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Professional Attributes </a:t>
            </a:r>
          </a:p>
          <a:p>
            <a:pPr algn="ctr" eaLnBrk="1" hangingPunct="1">
              <a:defRPr/>
            </a:pPr>
            <a:r>
              <a:rPr lang="en-US" sz="7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 ATSU </a:t>
            </a:r>
            <a:r>
              <a:rPr lang="en-US" sz="73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Graduates</a:t>
            </a:r>
            <a:endParaRPr lang="en-US" sz="73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350" name="Rectangle 167"/>
          <p:cNvSpPr>
            <a:spLocks noChangeArrowheads="1"/>
          </p:cNvSpPr>
          <p:nvPr/>
        </p:nvSpPr>
        <p:spPr bwMode="auto">
          <a:xfrm>
            <a:off x="237067" y="5757333"/>
            <a:ext cx="14029266" cy="3661833"/>
          </a:xfrm>
          <a:prstGeom prst="rect">
            <a:avLst/>
          </a:prstGeom>
          <a:gradFill rotWithShape="0">
            <a:gsLst>
              <a:gs pos="0">
                <a:srgbClr val="000D4C"/>
              </a:gs>
              <a:gs pos="50000">
                <a:srgbClr val="434D7B"/>
              </a:gs>
              <a:gs pos="100000">
                <a:srgbClr val="000D4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4295" tIns="57148" rIns="114295" bIns="57148" anchor="ctr">
            <a:prstTxWarp prst="textNoShape">
              <a:avLst/>
            </a:prstTxWarp>
          </a:bodyPr>
          <a:lstStyle/>
          <a:p>
            <a:pPr algn="ctr" defTabSz="3135187"/>
            <a:r>
              <a:rPr lang="en-US" sz="4800" b="1" dirty="0">
                <a:solidFill>
                  <a:schemeClr val="bg1"/>
                </a:solidFill>
              </a:rPr>
              <a:t>Who are we as a University?</a:t>
            </a:r>
          </a:p>
          <a:p>
            <a:pPr algn="ctr" defTabSz="3135187"/>
            <a:r>
              <a:rPr lang="en-US" sz="4800" b="1" dirty="0">
                <a:solidFill>
                  <a:schemeClr val="bg1"/>
                </a:solidFill>
              </a:rPr>
              <a:t>What does it mean to be an ATSU graduate?</a:t>
            </a:r>
          </a:p>
          <a:p>
            <a:pPr algn="ctr" defTabSz="3135187"/>
            <a:r>
              <a:rPr lang="en-US" sz="4800" b="1" dirty="0">
                <a:solidFill>
                  <a:schemeClr val="bg1"/>
                </a:solidFill>
              </a:rPr>
              <a:t>What do we do well that can set us apart</a:t>
            </a:r>
            <a:r>
              <a:rPr lang="en-US" sz="4800" b="1" dirty="0" smtClean="0">
                <a:solidFill>
                  <a:schemeClr val="bg1"/>
                </a:solidFill>
              </a:rPr>
              <a:t>?</a:t>
            </a:r>
            <a:endParaRPr lang="en-US" sz="4800" b="1" dirty="0">
              <a:solidFill>
                <a:schemeClr val="bg1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834208" y="10631240"/>
            <a:ext cx="12715875" cy="13715983"/>
            <a:chOff x="3291658" y="10631240"/>
            <a:chExt cx="12715875" cy="13715983"/>
          </a:xfrm>
        </p:grpSpPr>
        <p:sp>
          <p:nvSpPr>
            <p:cNvPr id="32" name="Oval 31"/>
            <p:cNvSpPr/>
            <p:nvPr/>
          </p:nvSpPr>
          <p:spPr bwMode="auto">
            <a:xfrm>
              <a:off x="3291658" y="10631240"/>
              <a:ext cx="12715875" cy="13715983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rgbClr val="02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197" tIns="38098" rIns="76197" bIns="38098" numCol="1" rtlCol="0" anchor="t" anchorCtr="0" compatLnSpc="1">
              <a:prstTxWarp prst="textNoShape">
                <a:avLst/>
              </a:prstTxWarp>
            </a:bodyPr>
            <a:lstStyle/>
            <a:p>
              <a:pPr defTabSz="3657719"/>
              <a:endParaRPr lang="en-US" sz="37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010775" y="18530234"/>
              <a:ext cx="5963165" cy="1738934"/>
            </a:xfrm>
            <a:prstGeom prst="rect">
              <a:avLst/>
            </a:prstGeom>
            <a:noFill/>
          </p:spPr>
          <p:txBody>
            <a:bodyPr wrap="none" lIns="76197" tIns="38098" rIns="76197" bIns="38098" rtlCol="0">
              <a:spAutoFit/>
            </a:bodyPr>
            <a:lstStyle/>
            <a:p>
              <a:r>
                <a:rPr lang="en-US" sz="5400" b="1" dirty="0" err="1"/>
                <a:t>Interprofessional</a:t>
              </a:r>
              <a:r>
                <a:rPr lang="en-US" sz="5400" b="1" dirty="0"/>
                <a:t> </a:t>
              </a:r>
            </a:p>
            <a:p>
              <a:r>
                <a:rPr lang="en-US" sz="5400" b="1" dirty="0"/>
                <a:t>Collaboration</a:t>
              </a:r>
              <a:endParaRPr lang="en-US" sz="5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942005" y="19673615"/>
              <a:ext cx="4732059" cy="1738934"/>
            </a:xfrm>
            <a:prstGeom prst="rect">
              <a:avLst/>
            </a:prstGeom>
            <a:noFill/>
          </p:spPr>
          <p:txBody>
            <a:bodyPr wrap="none" lIns="76197" tIns="38098" rIns="76197" bIns="38098" rtlCol="0">
              <a:spAutoFit/>
            </a:bodyPr>
            <a:lstStyle/>
            <a:p>
              <a:r>
                <a:rPr lang="en-US" sz="5400" b="1" dirty="0"/>
                <a:t>Interpersonal </a:t>
              </a:r>
            </a:p>
            <a:p>
              <a:r>
                <a:rPr lang="en-US" sz="5400" b="1" dirty="0"/>
                <a:t>Skills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786188" y="15393979"/>
              <a:ext cx="4885947" cy="1738934"/>
            </a:xfrm>
            <a:prstGeom prst="rect">
              <a:avLst/>
            </a:prstGeom>
            <a:noFill/>
          </p:spPr>
          <p:txBody>
            <a:bodyPr wrap="none" lIns="76197" tIns="38098" rIns="76197" bIns="38098" rtlCol="0">
              <a:spAutoFit/>
            </a:bodyPr>
            <a:lstStyle/>
            <a:p>
              <a:r>
                <a:rPr lang="en-US" sz="5400" b="1" dirty="0"/>
                <a:t>Social </a:t>
              </a:r>
            </a:p>
            <a:p>
              <a:r>
                <a:rPr lang="en-US" sz="5400" b="1" dirty="0"/>
                <a:t>Responsibility</a:t>
              </a:r>
              <a:endParaRPr lang="en-US" sz="5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807787" y="14810829"/>
              <a:ext cx="4308866" cy="1738934"/>
            </a:xfrm>
            <a:prstGeom prst="rect">
              <a:avLst/>
            </a:prstGeom>
            <a:noFill/>
          </p:spPr>
          <p:txBody>
            <a:bodyPr wrap="none" lIns="76197" tIns="38098" rIns="76197" bIns="38098" rtlCol="0">
              <a:spAutoFit/>
            </a:bodyPr>
            <a:lstStyle/>
            <a:p>
              <a:r>
                <a:rPr lang="en-US" sz="5400" b="1" dirty="0"/>
                <a:t>Cultural </a:t>
              </a:r>
            </a:p>
            <a:p>
              <a:r>
                <a:rPr lang="en-US" sz="5400" b="1" dirty="0"/>
                <a:t>Competency</a:t>
              </a:r>
              <a:endParaRPr lang="en-US" sz="5400" dirty="0"/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 flipV="1">
              <a:off x="9382125" y="11458575"/>
              <a:ext cx="3286125" cy="54430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9382126" y="16901583"/>
              <a:ext cx="547687" cy="74456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 flipV="1">
              <a:off x="5976938" y="11910771"/>
              <a:ext cx="3405188" cy="499081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H="1">
              <a:off x="3786188" y="16901583"/>
              <a:ext cx="5595938" cy="296730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7833758" y="11025914"/>
              <a:ext cx="3096735" cy="1769715"/>
            </a:xfrm>
            <a:prstGeom prst="rect">
              <a:avLst/>
            </a:prstGeom>
            <a:noFill/>
          </p:spPr>
          <p:txBody>
            <a:bodyPr wrap="none" lIns="76197" tIns="38098" rIns="76197" bIns="38098" rtlCol="0">
              <a:spAutoFit/>
            </a:bodyPr>
            <a:lstStyle/>
            <a:p>
              <a:pPr defTabSz="3657719"/>
              <a:r>
                <a:rPr lang="en-US" sz="5400" b="1" dirty="0"/>
                <a:t>Critical </a:t>
              </a:r>
            </a:p>
            <a:p>
              <a:pPr defTabSz="3657719"/>
              <a:r>
                <a:rPr lang="en-US" sz="5400" b="1" dirty="0"/>
                <a:t>Thinking</a:t>
              </a:r>
            </a:p>
          </p:txBody>
        </p:sp>
      </p:grpSp>
      <p:cxnSp>
        <p:nvCxnSpPr>
          <p:cNvPr id="18" name="Straight Connector 17"/>
          <p:cNvCxnSpPr/>
          <p:nvPr/>
        </p:nvCxnSpPr>
        <p:spPr bwMode="auto">
          <a:xfrm>
            <a:off x="6924675" y="16901583"/>
            <a:ext cx="6625408" cy="14836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708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250" y="5023910"/>
            <a:ext cx="13087350" cy="10891981"/>
            <a:chOff x="857250" y="7424210"/>
            <a:chExt cx="13087350" cy="10891981"/>
          </a:xfrm>
        </p:grpSpPr>
        <p:sp>
          <p:nvSpPr>
            <p:cNvPr id="14348" name="Rectangle 167"/>
            <p:cNvSpPr>
              <a:spLocks noChangeArrowheads="1"/>
            </p:cNvSpPr>
            <p:nvPr/>
          </p:nvSpPr>
          <p:spPr bwMode="auto">
            <a:xfrm>
              <a:off x="857250" y="7424210"/>
              <a:ext cx="13087349" cy="859896"/>
            </a:xfrm>
            <a:prstGeom prst="rect">
              <a:avLst/>
            </a:prstGeom>
            <a:solidFill>
              <a:srgbClr val="FF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14295" tIns="57148" rIns="114295" bIns="57148" anchor="ctr">
              <a:prstTxWarp prst="textNoShape">
                <a:avLst/>
              </a:prstTxWarp>
            </a:bodyPr>
            <a:lstStyle/>
            <a:p>
              <a:pPr algn="ctr" defTabSz="3135187">
                <a:spcAft>
                  <a:spcPts val="500"/>
                </a:spcAft>
              </a:pPr>
              <a:r>
                <a:rPr lang="en-US" sz="4800" b="1" dirty="0">
                  <a:solidFill>
                    <a:schemeClr val="bg1"/>
                  </a:solidFill>
                </a:rPr>
                <a:t>A </a:t>
              </a:r>
              <a:r>
                <a:rPr lang="en-US" sz="4800" b="1" dirty="0" smtClean="0">
                  <a:solidFill>
                    <a:schemeClr val="bg1"/>
                  </a:solidFill>
                </a:rPr>
                <a:t>Three-Year </a:t>
              </a:r>
              <a:r>
                <a:rPr lang="en-US" sz="4800" b="1" dirty="0">
                  <a:solidFill>
                    <a:schemeClr val="bg1"/>
                  </a:solidFill>
                </a:rPr>
                <a:t>Process…</a:t>
              </a:r>
            </a:p>
          </p:txBody>
        </p:sp>
        <p:sp>
          <p:nvSpPr>
            <p:cNvPr id="14355" name="TextBox 9"/>
            <p:cNvSpPr txBox="1">
              <a:spLocks noChangeArrowheads="1"/>
            </p:cNvSpPr>
            <p:nvPr/>
          </p:nvSpPr>
          <p:spPr bwMode="auto">
            <a:xfrm>
              <a:off x="857250" y="9929284"/>
              <a:ext cx="13087350" cy="8386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6197" tIns="38098" rIns="76197" bIns="38098">
              <a:prstTxWarp prst="textNoShape">
                <a:avLst/>
              </a:prstTxWarp>
              <a:spAutoFit/>
            </a:bodyPr>
            <a:lstStyle/>
            <a:p>
              <a:pPr marL="2741613" indent="-2741613">
                <a:defRPr/>
              </a:pPr>
              <a:r>
                <a:rPr lang="en-US" sz="3600" b="1" dirty="0"/>
                <a:t>Year </a:t>
              </a:r>
              <a:r>
                <a:rPr lang="en-US" sz="3600" b="1" dirty="0" smtClean="0"/>
                <a:t>One:     Define five </a:t>
              </a:r>
              <a:r>
                <a:rPr lang="en-US" sz="3600" b="1" dirty="0"/>
                <a:t>Core Professional Attributes (</a:t>
              </a:r>
              <a:r>
                <a:rPr lang="en-US" sz="3600" b="1" dirty="0" smtClean="0"/>
                <a:t>CPAs) </a:t>
              </a:r>
              <a:r>
                <a:rPr lang="en-US" sz="3600" b="1" dirty="0"/>
                <a:t>and measurable Key Constructs for each CPA. Secure community buy-in and establish project timeline</a:t>
              </a:r>
              <a:r>
                <a:rPr lang="en-US" sz="3600" b="1" dirty="0" smtClean="0"/>
                <a:t>.</a:t>
              </a:r>
            </a:p>
            <a:p>
              <a:pPr marL="2741613" indent="-2741613">
                <a:defRPr/>
              </a:pPr>
              <a:endParaRPr lang="en-US" sz="3600" b="1" dirty="0"/>
            </a:p>
            <a:p>
              <a:pPr marL="2741613" indent="-2741613">
                <a:defRPr/>
              </a:pPr>
              <a:endParaRPr lang="en-US" sz="3600" b="1" dirty="0"/>
            </a:p>
            <a:p>
              <a:pPr marL="2741613" indent="-2741613">
                <a:defRPr/>
              </a:pPr>
              <a:r>
                <a:rPr lang="en-US" sz="3600" b="1" dirty="0"/>
                <a:t>Year </a:t>
              </a:r>
              <a:r>
                <a:rPr lang="en-US" sz="3600" b="1" dirty="0" smtClean="0"/>
                <a:t>Two: 	Each </a:t>
              </a:r>
              <a:r>
                <a:rPr lang="en-US" sz="3600" b="1" dirty="0"/>
                <a:t>ATSU program will map their curricula and input data relevant to the CPAs into the Tk20 database </a:t>
              </a:r>
              <a:br>
                <a:rPr lang="en-US" sz="3600" b="1" dirty="0"/>
              </a:br>
              <a:endParaRPr lang="en-US" sz="3600" b="1" dirty="0" smtClean="0"/>
            </a:p>
            <a:p>
              <a:pPr marL="2741613" indent="-2741613">
                <a:defRPr/>
              </a:pPr>
              <a:endParaRPr lang="en-US" sz="3600" b="1" dirty="0"/>
            </a:p>
            <a:p>
              <a:pPr marL="2741613" indent="-2741613">
                <a:defRPr/>
              </a:pPr>
              <a:r>
                <a:rPr lang="en-US" sz="3600" b="1" dirty="0"/>
                <a:t>Year </a:t>
              </a:r>
              <a:r>
                <a:rPr lang="en-US" sz="3600" b="1" dirty="0" smtClean="0"/>
                <a:t>Three: Programs </a:t>
              </a:r>
              <a:r>
                <a:rPr lang="en-US" sz="3600" b="1" dirty="0"/>
                <a:t>perform gap analyses.  Based on results, the QI Project Team will make recommendations and develop a plan for continuous improvement </a:t>
              </a:r>
              <a:r>
                <a:rPr lang="en-US" sz="3600" b="1" dirty="0" smtClean="0"/>
                <a:t>university-wide.</a:t>
              </a:r>
              <a:endParaRPr lang="en-US" sz="3200" b="1" dirty="0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485775" y="24765819"/>
            <a:ext cx="13723408" cy="1800489"/>
          </a:xfrm>
          <a:prstGeom prst="rect">
            <a:avLst/>
          </a:prstGeom>
        </p:spPr>
        <p:txBody>
          <a:bodyPr wrap="square" lIns="76197" tIns="38098" rIns="76197" bIns="38098">
            <a:spAutoFit/>
          </a:bodyPr>
          <a:lstStyle/>
          <a:p>
            <a:pPr algn="ctr"/>
            <a:r>
              <a:rPr lang="en-US" sz="2800" b="1" dirty="0" smtClean="0"/>
              <a:t>ACKNOWLEDGEMENTS  </a:t>
            </a:r>
            <a:endParaRPr lang="en-US" sz="2800" b="1" dirty="0"/>
          </a:p>
          <a:p>
            <a:pPr algn="ctr"/>
            <a:endParaRPr lang="en-US" sz="2800" dirty="0"/>
          </a:p>
          <a:p>
            <a:r>
              <a:rPr lang="en-US" sz="2800" b="1" dirty="0"/>
              <a:t>Quality Initiative Team: </a:t>
            </a:r>
            <a:r>
              <a:rPr lang="en-US" sz="2800" dirty="0"/>
              <a:t>Ann Boyle, Randy </a:t>
            </a:r>
            <a:r>
              <a:rPr lang="en-US" sz="2800" dirty="0" err="1"/>
              <a:t>Danielsen</a:t>
            </a:r>
            <a:r>
              <a:rPr lang="en-US" sz="2800" dirty="0"/>
              <a:t>, Melanie Davis,</a:t>
            </a:r>
            <a:r>
              <a:rPr lang="en-US" sz="2800" b="1" dirty="0"/>
              <a:t> </a:t>
            </a:r>
            <a:r>
              <a:rPr lang="en-US" sz="2800" dirty="0" err="1"/>
              <a:t>Norine</a:t>
            </a:r>
            <a:r>
              <a:rPr lang="en-US" sz="2800" dirty="0"/>
              <a:t> </a:t>
            </a:r>
            <a:r>
              <a:rPr lang="en-US" sz="2800" dirty="0" err="1"/>
              <a:t>Eitel</a:t>
            </a:r>
            <a:r>
              <a:rPr lang="en-US" sz="2800" dirty="0"/>
              <a:t>, Jane Hawthorne, Jim </a:t>
            </a:r>
            <a:r>
              <a:rPr lang="en-US" sz="2800" dirty="0" err="1"/>
              <a:t>Lynskey</a:t>
            </a:r>
            <a:r>
              <a:rPr lang="en-US" sz="2800" dirty="0"/>
              <a:t>, Lisa </a:t>
            </a:r>
            <a:r>
              <a:rPr lang="en-US" sz="2800" dirty="0" err="1"/>
              <a:t>Ncube</a:t>
            </a:r>
            <a:r>
              <a:rPr lang="en-US" sz="2800" dirty="0"/>
              <a:t>, and Neil </a:t>
            </a:r>
            <a:r>
              <a:rPr lang="en-US" sz="2800" dirty="0" smtClean="0"/>
              <a:t>Sargentini</a:t>
            </a:r>
            <a:endParaRPr lang="en-US" sz="2800" dirty="0"/>
          </a:p>
        </p:txBody>
      </p:sp>
      <p:pic>
        <p:nvPicPr>
          <p:cNvPr id="32" name="Picture 2" descr="ATSU vert blo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7319" y="17087851"/>
            <a:ext cx="4260320" cy="4492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08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6085</TotalTime>
  <Words>215</Words>
  <Application>Microsoft Office PowerPoint</Application>
  <PresentationFormat>Custom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Northern Colorado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susan.keenan</dc:creator>
  <cp:lastModifiedBy>N Sargentini</cp:lastModifiedBy>
  <cp:revision>86</cp:revision>
  <cp:lastPrinted>2013-04-03T16:24:45Z</cp:lastPrinted>
  <dcterms:created xsi:type="dcterms:W3CDTF">2013-04-16T18:09:56Z</dcterms:created>
  <dcterms:modified xsi:type="dcterms:W3CDTF">2015-02-18T15:31:37Z</dcterms:modified>
</cp:coreProperties>
</file>