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6576000" cy="36576000"/>
  <p:notesSz cx="7010400" cy="9296400"/>
  <p:defaultTextStyle>
    <a:defPPr>
      <a:defRPr lang="en-US"/>
    </a:defPPr>
    <a:lvl1pPr algn="l" defTabSz="4675188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1pPr>
    <a:lvl2pPr marL="2336800" indent="-1879600" algn="l" defTabSz="4675188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2pPr>
    <a:lvl3pPr marL="4675188" indent="-3760788" algn="l" defTabSz="4675188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3pPr>
    <a:lvl4pPr marL="7013575" indent="-5641975" algn="l" defTabSz="4675188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4pPr>
    <a:lvl5pPr marL="9351963" indent="-7523163" algn="l" defTabSz="4675188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16" y="-320"/>
      </p:cViewPr>
      <p:guideLst>
        <p:guide orient="horz" pos="1152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1362269"/>
            <a:ext cx="31089600" cy="78401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0726400"/>
            <a:ext cx="256032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3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1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5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9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2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6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0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DE56-436A-481B-8300-0642593351D0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0C1D-8A85-49DA-93C7-F95E52373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8291-A614-43E8-B731-78A1EF320183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1AD2-3494-494E-8A86-3F14CFC0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464738"/>
            <a:ext cx="8229600" cy="312081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64738"/>
            <a:ext cx="24079200" cy="31208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ED4D-BB25-41AB-9678-E692BA000C21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BB28-595F-4A3C-B551-3DF563333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4274-00CE-44BE-815A-A322F8FD475C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C743-96BF-4530-AC1C-B591E25A7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3503470"/>
            <a:ext cx="31089600" cy="7264400"/>
          </a:xfrm>
        </p:spPr>
        <p:txBody>
          <a:bodyPr anchor="t"/>
          <a:lstStyle>
            <a:lvl1pPr algn="l">
              <a:defRPr sz="20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5502476"/>
            <a:ext cx="31089600" cy="8000997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38212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2pPr>
            <a:lvl3pPr marL="467642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1463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35284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69106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02927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36748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70569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A9A0-EF60-41B8-90E8-9DC5DA2A4072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7183-5CA8-4294-A6A9-0570BBB91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8534407"/>
            <a:ext cx="16154400" cy="24138469"/>
          </a:xfrm>
        </p:spPr>
        <p:txBody>
          <a:bodyPr/>
          <a:lstStyle>
            <a:lvl1pPr>
              <a:defRPr sz="14300"/>
            </a:lvl1pPr>
            <a:lvl2pPr>
              <a:defRPr sz="12300"/>
            </a:lvl2pPr>
            <a:lvl3pPr>
              <a:defRPr sz="102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8534407"/>
            <a:ext cx="16154400" cy="24138469"/>
          </a:xfrm>
        </p:spPr>
        <p:txBody>
          <a:bodyPr/>
          <a:lstStyle>
            <a:lvl1pPr>
              <a:defRPr sz="14300"/>
            </a:lvl1pPr>
            <a:lvl2pPr>
              <a:defRPr sz="12300"/>
            </a:lvl2pPr>
            <a:lvl3pPr>
              <a:defRPr sz="102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E00D-22CF-4F06-9956-77275C8D16BA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6C95-2D5B-4D29-9707-DE3C22DFC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8187270"/>
            <a:ext cx="16160752" cy="3412064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38212" indent="0">
              <a:buNone/>
              <a:defRPr sz="10200" b="1"/>
            </a:lvl2pPr>
            <a:lvl3pPr marL="4676424" indent="0">
              <a:buNone/>
              <a:defRPr sz="9200" b="1"/>
            </a:lvl3pPr>
            <a:lvl4pPr marL="7014637" indent="0">
              <a:buNone/>
              <a:defRPr sz="8200" b="1"/>
            </a:lvl4pPr>
            <a:lvl5pPr marL="9352849" indent="0">
              <a:buNone/>
              <a:defRPr sz="8200" b="1"/>
            </a:lvl5pPr>
            <a:lvl6pPr marL="11691061" indent="0">
              <a:buNone/>
              <a:defRPr sz="8200" b="1"/>
            </a:lvl6pPr>
            <a:lvl7pPr marL="14029273" indent="0">
              <a:buNone/>
              <a:defRPr sz="8200" b="1"/>
            </a:lvl7pPr>
            <a:lvl8pPr marL="16367486" indent="0">
              <a:buNone/>
              <a:defRPr sz="8200" b="1"/>
            </a:lvl8pPr>
            <a:lvl9pPr marL="18705698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3" y="11599334"/>
            <a:ext cx="16160752" cy="21073536"/>
          </a:xfrm>
        </p:spPr>
        <p:txBody>
          <a:bodyPr/>
          <a:lstStyle>
            <a:lvl1pPr>
              <a:defRPr sz="12300"/>
            </a:lvl1pPr>
            <a:lvl2pPr>
              <a:defRPr sz="102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8187270"/>
            <a:ext cx="16167100" cy="3412064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38212" indent="0">
              <a:buNone/>
              <a:defRPr sz="10200" b="1"/>
            </a:lvl2pPr>
            <a:lvl3pPr marL="4676424" indent="0">
              <a:buNone/>
              <a:defRPr sz="9200" b="1"/>
            </a:lvl3pPr>
            <a:lvl4pPr marL="7014637" indent="0">
              <a:buNone/>
              <a:defRPr sz="8200" b="1"/>
            </a:lvl4pPr>
            <a:lvl5pPr marL="9352849" indent="0">
              <a:buNone/>
              <a:defRPr sz="8200" b="1"/>
            </a:lvl5pPr>
            <a:lvl6pPr marL="11691061" indent="0">
              <a:buNone/>
              <a:defRPr sz="8200" b="1"/>
            </a:lvl6pPr>
            <a:lvl7pPr marL="14029273" indent="0">
              <a:buNone/>
              <a:defRPr sz="8200" b="1"/>
            </a:lvl7pPr>
            <a:lvl8pPr marL="16367486" indent="0">
              <a:buNone/>
              <a:defRPr sz="8200" b="1"/>
            </a:lvl8pPr>
            <a:lvl9pPr marL="18705698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11599334"/>
            <a:ext cx="16167100" cy="21073536"/>
          </a:xfrm>
        </p:spPr>
        <p:txBody>
          <a:bodyPr/>
          <a:lstStyle>
            <a:lvl1pPr>
              <a:defRPr sz="12300"/>
            </a:lvl1pPr>
            <a:lvl2pPr>
              <a:defRPr sz="102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5A0E-A531-4556-A04B-81E2A6A8CCCE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9F62-E58C-4997-B403-78E5B2FE6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7A21-D90D-4DD6-A30F-F3403A7954A2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EF39-9C08-4ECB-8C9E-2569B0769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7485-3EA7-4E24-ADC3-98094C01234A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EB97-E909-42E3-B626-DBC4C3F9F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1456266"/>
            <a:ext cx="12033252" cy="6197600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456273"/>
            <a:ext cx="20447000" cy="31216603"/>
          </a:xfrm>
        </p:spPr>
        <p:txBody>
          <a:bodyPr/>
          <a:lstStyle>
            <a:lvl1pPr>
              <a:defRPr sz="16400"/>
            </a:lvl1pPr>
            <a:lvl2pPr>
              <a:defRPr sz="14300"/>
            </a:lvl2pPr>
            <a:lvl3pPr>
              <a:defRPr sz="123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6" y="7653873"/>
            <a:ext cx="12033252" cy="25019003"/>
          </a:xfrm>
        </p:spPr>
        <p:txBody>
          <a:bodyPr/>
          <a:lstStyle>
            <a:lvl1pPr marL="0" indent="0">
              <a:buNone/>
              <a:defRPr sz="7200"/>
            </a:lvl1pPr>
            <a:lvl2pPr marL="2338212" indent="0">
              <a:buNone/>
              <a:defRPr sz="6100"/>
            </a:lvl2pPr>
            <a:lvl3pPr marL="4676424" indent="0">
              <a:buNone/>
              <a:defRPr sz="5100"/>
            </a:lvl3pPr>
            <a:lvl4pPr marL="7014637" indent="0">
              <a:buNone/>
              <a:defRPr sz="4600"/>
            </a:lvl4pPr>
            <a:lvl5pPr marL="9352849" indent="0">
              <a:buNone/>
              <a:defRPr sz="4600"/>
            </a:lvl5pPr>
            <a:lvl6pPr marL="11691061" indent="0">
              <a:buNone/>
              <a:defRPr sz="4600"/>
            </a:lvl6pPr>
            <a:lvl7pPr marL="14029273" indent="0">
              <a:buNone/>
              <a:defRPr sz="4600"/>
            </a:lvl7pPr>
            <a:lvl8pPr marL="16367486" indent="0">
              <a:buNone/>
              <a:defRPr sz="4600"/>
            </a:lvl8pPr>
            <a:lvl9pPr marL="18705698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C9FE-4FD7-46B7-B5C5-F066A6D180D5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E8F2-1F45-42F8-9D54-F2636BC16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5603204"/>
            <a:ext cx="21945600" cy="3022603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3268134"/>
            <a:ext cx="2194560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6400"/>
            </a:lvl1pPr>
            <a:lvl2pPr marL="2338212" indent="0">
              <a:buNone/>
              <a:defRPr sz="14300"/>
            </a:lvl2pPr>
            <a:lvl3pPr marL="4676424" indent="0">
              <a:buNone/>
              <a:defRPr sz="12300"/>
            </a:lvl3pPr>
            <a:lvl4pPr marL="7014637" indent="0">
              <a:buNone/>
              <a:defRPr sz="10200"/>
            </a:lvl4pPr>
            <a:lvl5pPr marL="9352849" indent="0">
              <a:buNone/>
              <a:defRPr sz="10200"/>
            </a:lvl5pPr>
            <a:lvl6pPr marL="11691061" indent="0">
              <a:buNone/>
              <a:defRPr sz="10200"/>
            </a:lvl6pPr>
            <a:lvl7pPr marL="14029273" indent="0">
              <a:buNone/>
              <a:defRPr sz="10200"/>
            </a:lvl7pPr>
            <a:lvl8pPr marL="16367486" indent="0">
              <a:buNone/>
              <a:defRPr sz="10200"/>
            </a:lvl8pPr>
            <a:lvl9pPr marL="18705698" indent="0">
              <a:buNone/>
              <a:defRPr sz="10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8625807"/>
            <a:ext cx="21945600" cy="4292597"/>
          </a:xfrm>
        </p:spPr>
        <p:txBody>
          <a:bodyPr/>
          <a:lstStyle>
            <a:lvl1pPr marL="0" indent="0">
              <a:buNone/>
              <a:defRPr sz="7200"/>
            </a:lvl1pPr>
            <a:lvl2pPr marL="2338212" indent="0">
              <a:buNone/>
              <a:defRPr sz="6100"/>
            </a:lvl2pPr>
            <a:lvl3pPr marL="4676424" indent="0">
              <a:buNone/>
              <a:defRPr sz="5100"/>
            </a:lvl3pPr>
            <a:lvl4pPr marL="7014637" indent="0">
              <a:buNone/>
              <a:defRPr sz="4600"/>
            </a:lvl4pPr>
            <a:lvl5pPr marL="9352849" indent="0">
              <a:buNone/>
              <a:defRPr sz="4600"/>
            </a:lvl5pPr>
            <a:lvl6pPr marL="11691061" indent="0">
              <a:buNone/>
              <a:defRPr sz="4600"/>
            </a:lvl6pPr>
            <a:lvl7pPr marL="14029273" indent="0">
              <a:buNone/>
              <a:defRPr sz="4600"/>
            </a:lvl7pPr>
            <a:lvl8pPr marL="16367486" indent="0">
              <a:buNone/>
              <a:defRPr sz="4600"/>
            </a:lvl8pPr>
            <a:lvl9pPr marL="18705698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C125-F80A-4D3F-A1CD-BEA7DC80F3FF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B24E-2F2A-4AC1-B417-E0C5F22DC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829030" y="1465239"/>
            <a:ext cx="3291794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7642" tIns="233821" rIns="467642" bIns="233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9030" y="8533643"/>
            <a:ext cx="32917947" cy="241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7642" tIns="233821" rIns="467642" bIns="233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9030" y="33901422"/>
            <a:ext cx="8533947" cy="1946701"/>
          </a:xfrm>
          <a:prstGeom prst="rect">
            <a:avLst/>
          </a:prstGeom>
        </p:spPr>
        <p:txBody>
          <a:bodyPr vert="horz" lIns="467642" tIns="233821" rIns="467642" bIns="233821" rtlCol="0" anchor="ctr"/>
          <a:lstStyle>
            <a:lvl1pPr algn="l" defTabSz="4676424" fontAlgn="auto">
              <a:spcBef>
                <a:spcPts val="0"/>
              </a:spcBef>
              <a:spcAft>
                <a:spcPts val="0"/>
              </a:spcAft>
              <a:defRPr sz="6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763F18-3136-4442-957C-81F4A23C3037}" type="datetimeFigureOut">
              <a:rPr lang="en-US"/>
              <a:pPr>
                <a:defRPr/>
              </a:pPr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7030" y="33901422"/>
            <a:ext cx="11581947" cy="1946701"/>
          </a:xfrm>
          <a:prstGeom prst="rect">
            <a:avLst/>
          </a:prstGeom>
        </p:spPr>
        <p:txBody>
          <a:bodyPr vert="horz" lIns="467642" tIns="233821" rIns="467642" bIns="233821" rtlCol="0" anchor="ctr"/>
          <a:lstStyle>
            <a:lvl1pPr algn="ctr" defTabSz="4676424" fontAlgn="auto">
              <a:spcBef>
                <a:spcPts val="0"/>
              </a:spcBef>
              <a:spcAft>
                <a:spcPts val="0"/>
              </a:spcAft>
              <a:defRPr sz="6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3030" y="33901422"/>
            <a:ext cx="8533947" cy="1946701"/>
          </a:xfrm>
          <a:prstGeom prst="rect">
            <a:avLst/>
          </a:prstGeom>
        </p:spPr>
        <p:txBody>
          <a:bodyPr vert="horz" lIns="467642" tIns="233821" rIns="467642" bIns="233821" rtlCol="0" anchor="ctr"/>
          <a:lstStyle>
            <a:lvl1pPr algn="r" defTabSz="4676424" fontAlgn="auto">
              <a:spcBef>
                <a:spcPts val="0"/>
              </a:spcBef>
              <a:spcAft>
                <a:spcPts val="0"/>
              </a:spcAft>
              <a:defRPr sz="6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B574C5-29B8-4E24-8E36-4A0CFCB3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75188" rtl="0" eaLnBrk="0" fontAlgn="base" hangingPunct="0">
        <a:spcBef>
          <a:spcPct val="0"/>
        </a:spcBef>
        <a:spcAft>
          <a:spcPct val="0"/>
        </a:spcAft>
        <a:defRPr sz="2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675188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2pPr>
      <a:lvl3pPr algn="ctr" defTabSz="4675188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3pPr>
      <a:lvl4pPr algn="ctr" defTabSz="4675188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4pPr>
      <a:lvl5pPr algn="ctr" defTabSz="4675188" rtl="0" eaLnBrk="0" fontAlgn="base" hangingPunct="0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5pPr>
      <a:lvl6pPr marL="457200" algn="ctr" defTabSz="4675188" rtl="0" fontAlgn="base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6pPr>
      <a:lvl7pPr marL="914400" algn="ctr" defTabSz="4675188" rtl="0" fontAlgn="base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7pPr>
      <a:lvl8pPr marL="1371600" algn="ctr" defTabSz="4675188" rtl="0" fontAlgn="base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8pPr>
      <a:lvl9pPr marL="1828800" algn="ctr" defTabSz="4675188" rtl="0" fontAlgn="base">
        <a:spcBef>
          <a:spcPct val="0"/>
        </a:spcBef>
        <a:spcAft>
          <a:spcPct val="0"/>
        </a:spcAft>
        <a:defRPr sz="22500">
          <a:solidFill>
            <a:schemeClr val="tx1"/>
          </a:solidFill>
          <a:latin typeface="Calibri" pitchFamily="34" charset="0"/>
        </a:defRPr>
      </a:lvl9pPr>
    </p:titleStyle>
    <p:bodyStyle>
      <a:lvl1pPr marL="1752600" indent="-1752600" algn="l" defTabSz="4675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4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888" indent="-1460500" algn="l" defTabSz="4675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45175" indent="-1168400" algn="l" defTabSz="4675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183563" indent="-1168400" algn="l" defTabSz="4675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521950" indent="-1168400" algn="l" defTabSz="4675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0167" indent="-1169106" algn="l" defTabSz="4676424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198380" indent="-1169106" algn="l" defTabSz="4676424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536592" indent="-1169106" algn="l" defTabSz="4676424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874804" indent="-1169106" algn="l" defTabSz="4676424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338212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4676424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7014637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52849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691061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29273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6367486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05698" algn="l" defTabSz="4676424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Excel_Sheet1.xlsx"/><Relationship Id="rId7" Type="http://schemas.openxmlformats.org/officeDocument/2006/relationships/image" Target="../media/image1.png"/><Relationship Id="rId8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36576000" cy="5333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D7DAE"/>
              </a:solidFill>
            </a:endParaRPr>
          </a:p>
        </p:txBody>
      </p:sp>
      <p:sp>
        <p:nvSpPr>
          <p:cNvPr id="1047" name="Rectangle 11"/>
          <p:cNvSpPr>
            <a:spLocks noChangeArrowheads="1"/>
          </p:cNvSpPr>
          <p:nvPr/>
        </p:nvSpPr>
        <p:spPr bwMode="auto">
          <a:xfrm>
            <a:off x="3" y="-754052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48" name="Rectangle 13"/>
          <p:cNvSpPr>
            <a:spLocks noChangeArrowheads="1"/>
          </p:cNvSpPr>
          <p:nvPr/>
        </p:nvSpPr>
        <p:spPr bwMode="auto">
          <a:xfrm>
            <a:off x="3" y="-754052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49" name="Rectangle 15"/>
          <p:cNvSpPr>
            <a:spLocks noChangeArrowheads="1"/>
          </p:cNvSpPr>
          <p:nvPr/>
        </p:nvSpPr>
        <p:spPr bwMode="auto">
          <a:xfrm>
            <a:off x="3" y="-481096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0" name="Rectangle 18"/>
          <p:cNvSpPr>
            <a:spLocks noChangeArrowheads="1"/>
          </p:cNvSpPr>
          <p:nvPr/>
        </p:nvSpPr>
        <p:spPr bwMode="auto">
          <a:xfrm>
            <a:off x="3" y="-481096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51" name="Rectangle 22"/>
          <p:cNvSpPr>
            <a:spLocks noChangeArrowheads="1"/>
          </p:cNvSpPr>
          <p:nvPr/>
        </p:nvSpPr>
        <p:spPr bwMode="auto">
          <a:xfrm>
            <a:off x="3" y="-481096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1" name="Rectangle 125"/>
          <p:cNvSpPr>
            <a:spLocks noChangeArrowheads="1"/>
          </p:cNvSpPr>
          <p:nvPr/>
        </p:nvSpPr>
        <p:spPr bwMode="auto">
          <a:xfrm>
            <a:off x="3" y="-754052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2" name="Rectangle 127"/>
          <p:cNvSpPr>
            <a:spLocks noChangeArrowheads="1"/>
          </p:cNvSpPr>
          <p:nvPr/>
        </p:nvSpPr>
        <p:spPr bwMode="auto">
          <a:xfrm>
            <a:off x="3" y="-754052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3" name="Rectangle 129"/>
          <p:cNvSpPr>
            <a:spLocks noChangeArrowheads="1"/>
          </p:cNvSpPr>
          <p:nvPr/>
        </p:nvSpPr>
        <p:spPr bwMode="auto">
          <a:xfrm>
            <a:off x="3" y="-754052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4" name="Rectangle 131"/>
          <p:cNvSpPr>
            <a:spLocks noChangeArrowheads="1"/>
          </p:cNvSpPr>
          <p:nvPr/>
        </p:nvSpPr>
        <p:spPr bwMode="auto">
          <a:xfrm>
            <a:off x="3" y="-754052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7" name="Rectangle 137"/>
          <p:cNvSpPr>
            <a:spLocks noChangeArrowheads="1"/>
          </p:cNvSpPr>
          <p:nvPr/>
        </p:nvSpPr>
        <p:spPr bwMode="auto">
          <a:xfrm>
            <a:off x="3" y="-754052"/>
            <a:ext cx="1847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00800" y="609600"/>
            <a:ext cx="29489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US" sz="7200" b="1" dirty="0" smtClean="0">
                <a:solidFill>
                  <a:schemeClr val="bg1"/>
                </a:solidFill>
              </a:rPr>
              <a:t>Mapping and Assessing Institutional Outcomes</a:t>
            </a:r>
          </a:p>
          <a:p>
            <a:pPr algn="ctr" defTabSz="914400"/>
            <a:r>
              <a:rPr lang="en-US" sz="7200" b="1" dirty="0" smtClean="0">
                <a:solidFill>
                  <a:schemeClr val="bg1"/>
                </a:solidFill>
                <a:ea typeface="Calibri" pitchFamily="34" charset="0"/>
                <a:cs typeface="Arial" charset="0"/>
              </a:rPr>
              <a:t>for Graduate Health Professions</a:t>
            </a:r>
          </a:p>
          <a:p>
            <a:pPr algn="ctr" defTabSz="914400"/>
            <a:endParaRPr lang="en-US" sz="6000" dirty="0">
              <a:solidFill>
                <a:schemeClr val="bg1"/>
              </a:solidFill>
              <a:ea typeface="Calibri" pitchFamily="34" charset="0"/>
              <a:cs typeface="Arial" charset="0"/>
            </a:endParaRPr>
          </a:p>
          <a:p>
            <a:pPr algn="ctr" defTabSz="914400" eaLnBrk="0" hangingPunct="0"/>
            <a:r>
              <a:rPr lang="en-US" sz="6600" dirty="0" smtClean="0">
                <a:solidFill>
                  <a:schemeClr val="bg1"/>
                </a:solidFill>
              </a:rPr>
              <a:t>Melanie Davis  &amp; Jane Hawthorne</a:t>
            </a:r>
            <a:endParaRPr lang="en-US" sz="5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18" name="Picture 17" descr="ATSU Logo Tran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0"/>
            <a:ext cx="4894618" cy="4894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54400" y="6019800"/>
            <a:ext cx="18135600" cy="1523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rgbClr val="800000"/>
                </a:solidFill>
              </a:rPr>
              <a:t>Process: </a:t>
            </a:r>
            <a:endParaRPr lang="en-US" sz="6000" b="1" i="1" dirty="0">
              <a:solidFill>
                <a:srgbClr val="800000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5400" dirty="0"/>
              <a:t>Program &amp; course outcomes identified by discipline experts (faculty)</a:t>
            </a:r>
          </a:p>
          <a:p>
            <a:pPr marL="685800" indent="-685800">
              <a:buFont typeface="Arial"/>
              <a:buChar char="•"/>
            </a:pPr>
            <a:r>
              <a:rPr lang="en-US" sz="5400" dirty="0"/>
              <a:t>Program/course outcomes </a:t>
            </a:r>
            <a:r>
              <a:rPr lang="en-US" sz="5400" dirty="0" smtClean="0"/>
              <a:t>mapped </a:t>
            </a:r>
            <a:r>
              <a:rPr lang="en-US" sz="5400" dirty="0"/>
              <a:t>to </a:t>
            </a:r>
            <a:r>
              <a:rPr lang="en-US" sz="5400" dirty="0" smtClean="0"/>
              <a:t>institutional outcomes (CPAs)</a:t>
            </a:r>
          </a:p>
          <a:p>
            <a:pPr marL="685800" indent="-685800">
              <a:buFont typeface="Arial"/>
              <a:buChar char="•"/>
            </a:pPr>
            <a:r>
              <a:rPr lang="en-US" sz="5400" dirty="0" smtClean="0"/>
              <a:t>Programs also aligned with accreditation standards/HLC criterion</a:t>
            </a:r>
            <a:endParaRPr lang="en-US" sz="5400" dirty="0"/>
          </a:p>
          <a:p>
            <a:pPr marL="685800" indent="-685800">
              <a:buFont typeface="Arial"/>
              <a:buChar char="•"/>
            </a:pPr>
            <a:r>
              <a:rPr lang="en-US" sz="5400" dirty="0"/>
              <a:t>Gap </a:t>
            </a:r>
            <a:r>
              <a:rPr lang="en-US" sz="5400" dirty="0" smtClean="0"/>
              <a:t>analysis at program level</a:t>
            </a:r>
            <a:endParaRPr lang="en-US" sz="5400" dirty="0"/>
          </a:p>
          <a:p>
            <a:pPr marL="685800" indent="-685800">
              <a:buFont typeface="Arial"/>
              <a:buChar char="•"/>
            </a:pPr>
            <a:r>
              <a:rPr lang="en-US" sz="5400" dirty="0"/>
              <a:t>Programs determine curricular changes as </a:t>
            </a:r>
            <a:r>
              <a:rPr lang="en-US" sz="5400" dirty="0" smtClean="0"/>
              <a:t>necessary to assure inclusion and measurement of all CPAs</a:t>
            </a:r>
          </a:p>
          <a:p>
            <a:pPr marL="685800" indent="-685800">
              <a:buFont typeface="Arial"/>
              <a:buChar char="•"/>
            </a:pPr>
            <a:r>
              <a:rPr lang="en-US" sz="5400" dirty="0"/>
              <a:t>R</a:t>
            </a:r>
            <a:r>
              <a:rPr lang="en-US" sz="5400" dirty="0" smtClean="0"/>
              <a:t>eview cycle based on program review schedule</a:t>
            </a:r>
          </a:p>
          <a:p>
            <a:endParaRPr lang="en-US" sz="5400" b="1" i="1" dirty="0"/>
          </a:p>
          <a:p>
            <a:r>
              <a:rPr lang="en-US" sz="6000" b="1" i="1" dirty="0" smtClean="0">
                <a:solidFill>
                  <a:srgbClr val="800000"/>
                </a:solidFill>
              </a:rPr>
              <a:t>Key Participants and Stakeholders:</a:t>
            </a:r>
            <a:endParaRPr lang="en-US" sz="6000" b="1" i="1" dirty="0">
              <a:solidFill>
                <a:srgbClr val="800000"/>
              </a:solidFill>
            </a:endParaRPr>
          </a:p>
          <a:p>
            <a:pPr marL="685800" indent="-685800">
              <a:spcBef>
                <a:spcPts val="0"/>
              </a:spcBef>
              <a:buFont typeface="Arial"/>
              <a:buChar char="•"/>
            </a:pPr>
            <a:r>
              <a:rPr lang="en-US" sz="5400" dirty="0" smtClean="0"/>
              <a:t>Students</a:t>
            </a:r>
          </a:p>
          <a:p>
            <a:pPr marL="685800" indent="-685800">
              <a:spcBef>
                <a:spcPts val="0"/>
              </a:spcBef>
              <a:buFont typeface="Arial"/>
              <a:buChar char="•"/>
            </a:pPr>
            <a:r>
              <a:rPr lang="en-US" sz="5400" dirty="0" smtClean="0"/>
              <a:t>Faculty</a:t>
            </a:r>
            <a:endParaRPr lang="en-US" sz="5400" dirty="0"/>
          </a:p>
          <a:p>
            <a:pPr marL="685800" indent="-685800">
              <a:spcBef>
                <a:spcPts val="0"/>
              </a:spcBef>
              <a:buFont typeface="Arial"/>
              <a:buChar char="•"/>
            </a:pPr>
            <a:r>
              <a:rPr lang="en-US" sz="5400" dirty="0" smtClean="0"/>
              <a:t>Program Chairs &amp; Directors</a:t>
            </a:r>
            <a:endParaRPr lang="en-US" sz="5400" dirty="0"/>
          </a:p>
          <a:p>
            <a:pPr marL="685800" indent="-685800">
              <a:spcBef>
                <a:spcPts val="0"/>
              </a:spcBef>
              <a:buFont typeface="Arial"/>
              <a:buChar char="•"/>
            </a:pPr>
            <a:r>
              <a:rPr lang="en-US" sz="5400" dirty="0" smtClean="0"/>
              <a:t>Deans</a:t>
            </a:r>
          </a:p>
          <a:p>
            <a:pPr marL="685800" indent="-685800">
              <a:spcBef>
                <a:spcPts val="0"/>
              </a:spcBef>
              <a:buFont typeface="Arial"/>
              <a:buChar char="•"/>
            </a:pPr>
            <a:r>
              <a:rPr lang="en-US" sz="5400" dirty="0" smtClean="0"/>
              <a:t>University Directors</a:t>
            </a:r>
            <a:endParaRPr lang="en-US" sz="5400" dirty="0"/>
          </a:p>
        </p:txBody>
      </p:sp>
      <p:pic>
        <p:nvPicPr>
          <p:cNvPr id="20" name="Picture 19" descr="Core Graph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25400"/>
            <a:ext cx="10363200" cy="99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3400" y="5943600"/>
            <a:ext cx="12039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800000"/>
                </a:solidFill>
              </a:rPr>
              <a:t>Institutional </a:t>
            </a:r>
            <a:r>
              <a:rPr lang="en-US" sz="6000" b="1" dirty="0" smtClean="0">
                <a:solidFill>
                  <a:srgbClr val="800000"/>
                </a:solidFill>
              </a:rPr>
              <a:t>Outcomes Are Core </a:t>
            </a:r>
            <a:r>
              <a:rPr lang="en-US" sz="6000" b="1" dirty="0">
                <a:solidFill>
                  <a:srgbClr val="800000"/>
                </a:solidFill>
              </a:rPr>
              <a:t>Professional Attributes (CPAs</a:t>
            </a:r>
            <a:r>
              <a:rPr lang="en-US" sz="6000" b="1" dirty="0" smtClean="0">
                <a:solidFill>
                  <a:srgbClr val="800000"/>
                </a:solidFill>
              </a:rPr>
              <a:t>):</a:t>
            </a:r>
          </a:p>
          <a:p>
            <a:endParaRPr lang="en-US" sz="2800" b="1" dirty="0">
              <a:solidFill>
                <a:srgbClr val="800000"/>
              </a:solidFill>
            </a:endParaRPr>
          </a:p>
          <a:p>
            <a:r>
              <a:rPr lang="en-US" sz="4400" dirty="0" smtClean="0"/>
              <a:t>A set of cross-curricular meta</a:t>
            </a:r>
            <a:r>
              <a:rPr lang="en-US" sz="4400" dirty="0"/>
              <a:t>-skills </a:t>
            </a:r>
            <a:r>
              <a:rPr lang="en-US" sz="4400" dirty="0" smtClean="0"/>
              <a:t>inherent to ATSU graduates which enable them to select,</a:t>
            </a:r>
            <a:r>
              <a:rPr lang="en-US" sz="4400" dirty="0"/>
              <a:t> </a:t>
            </a:r>
            <a:r>
              <a:rPr lang="en-US" sz="4400" dirty="0" smtClean="0"/>
              <a:t>adjust, and apply their discipline-specific knowledge and skills to different situations and enhance their competence as healthcare professionals.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878800" y="23012400"/>
            <a:ext cx="158846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 smtClean="0">
                <a:solidFill>
                  <a:srgbClr val="800000"/>
                </a:solidFill>
              </a:rPr>
              <a:t>Impact on Student Learning Outcome</a:t>
            </a:r>
            <a:r>
              <a:rPr lang="en-US" sz="6600" dirty="0" smtClean="0">
                <a:solidFill>
                  <a:srgbClr val="800000"/>
                </a:solidFill>
              </a:rPr>
              <a:t>s</a:t>
            </a:r>
          </a:p>
          <a:p>
            <a:r>
              <a:rPr lang="en-US" sz="6600" i="1" dirty="0">
                <a:solidFill>
                  <a:srgbClr val="800000"/>
                </a:solidFill>
              </a:rPr>
              <a:t>f</a:t>
            </a:r>
            <a:r>
              <a:rPr lang="en-US" sz="6600" i="1" dirty="0" smtClean="0">
                <a:solidFill>
                  <a:srgbClr val="800000"/>
                </a:solidFill>
              </a:rPr>
              <a:t>or All </a:t>
            </a:r>
            <a:r>
              <a:rPr lang="en-US" sz="6600" i="1" dirty="0">
                <a:solidFill>
                  <a:srgbClr val="800000"/>
                </a:solidFill>
              </a:rPr>
              <a:t>G</a:t>
            </a:r>
            <a:r>
              <a:rPr lang="en-US" sz="6600" i="1" dirty="0" smtClean="0">
                <a:solidFill>
                  <a:srgbClr val="800000"/>
                </a:solidFill>
              </a:rPr>
              <a:t>raduates </a:t>
            </a:r>
            <a:r>
              <a:rPr lang="en-US" sz="6600" i="1" dirty="0">
                <a:solidFill>
                  <a:srgbClr val="800000"/>
                </a:solidFill>
              </a:rPr>
              <a:t>R</a:t>
            </a:r>
            <a:r>
              <a:rPr lang="en-US" sz="6600" i="1" dirty="0" smtClean="0">
                <a:solidFill>
                  <a:srgbClr val="800000"/>
                </a:solidFill>
              </a:rPr>
              <a:t>egardless of Discipline</a:t>
            </a:r>
            <a:endParaRPr lang="en-US" sz="6600" i="1" dirty="0">
              <a:solidFill>
                <a:srgbClr val="8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35670"/>
              </p:ext>
            </p:extLst>
          </p:nvPr>
        </p:nvGraphicFramePr>
        <p:xfrm>
          <a:off x="381000" y="22479000"/>
          <a:ext cx="19914005" cy="138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6" imgW="9055100" imgH="6375400" progId="Excel.Sheet.12">
                  <p:embed/>
                </p:oleObj>
              </mc:Choice>
              <mc:Fallback>
                <p:oleObj name="Worksheet" r:id="rId6" imgW="9055100" imgH="637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22479000"/>
                        <a:ext cx="19914005" cy="138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69400" y="26136600"/>
            <a:ext cx="14478000" cy="94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149</Words>
  <Application>Microsoft Macintosh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PowerPoint Presentation</vt:lpstr>
    </vt:vector>
  </TitlesOfParts>
  <Company>ATSU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W.L. Sexton</dc:creator>
  <cp:lastModifiedBy>Jane Hawthorne</cp:lastModifiedBy>
  <cp:revision>93</cp:revision>
  <dcterms:created xsi:type="dcterms:W3CDTF">2010-05-27T15:33:37Z</dcterms:created>
  <dcterms:modified xsi:type="dcterms:W3CDTF">2016-05-17T22:36:31Z</dcterms:modified>
</cp:coreProperties>
</file>