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</p:sldIdLst>
  <p:sldSz cy="5143500" cx="9144000"/>
  <p:notesSz cx="6858000" cy="9144000"/>
  <p:embeddedFontLst>
    <p:embeddedFont>
      <p:font typeface="Adamina"/>
      <p:regular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BF18779-2DB5-4A59-90AF-3BB19905AA13}">
  <a:tblStyle styleId="{4BF18779-2DB5-4A59-90AF-3BB19905AA13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Adamina-regular.fntdata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60e1125875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60e1125875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73c6bd6416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73c6bd6416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60e1125875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60e1125875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8d94bd1d75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8d94bd1d75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8d94bd1d75_1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28d94bd1d75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911c9489a2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2911c9489a2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f5916382a1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f5916382a1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73c6bd6416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73c6bd6416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60e1125875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260e1125875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79944a122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279944a122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60e1125875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60e1125875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73c6bd6416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373c6bd6416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f5916382a1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2f5916382a1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73c6bd6416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373c6bd6416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60e1125875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260e1125875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60e1125875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260e1125875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73c6bd6416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373c6bd6416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23ba841e7a3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23ba841e7a3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3c6bd6416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3c6bd6416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71641efede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71641efede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60e1125875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60e1125875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60e1125875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60e1125875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323bebfcfc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323bebfcfc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71641efede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71641efede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73c6bd6416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73c6bd6416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jpg"/><Relationship Id="rId4" Type="http://schemas.openxmlformats.org/officeDocument/2006/relationships/image" Target="../media/image1.jpg"/><Relationship Id="rId5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g"/><Relationship Id="rId4" Type="http://schemas.openxmlformats.org/officeDocument/2006/relationships/hyperlink" Target="https://www.eventbrite.com/e/1261513864929?aff=oddtdtcreator" TargetMode="External"/><Relationship Id="rId11" Type="http://schemas.openxmlformats.org/officeDocument/2006/relationships/slide" Target="/ppt/slides/slide5.xml"/><Relationship Id="rId10" Type="http://schemas.openxmlformats.org/officeDocument/2006/relationships/slide" Target="/ppt/slides/slide5.xml"/><Relationship Id="rId9" Type="http://schemas.openxmlformats.org/officeDocument/2006/relationships/slide" Target="/ppt/slides/slide5.xml"/><Relationship Id="rId5" Type="http://schemas.openxmlformats.org/officeDocument/2006/relationships/hyperlink" Target="https://ibrs.virtconf.page/" TargetMode="External"/><Relationship Id="rId6" Type="http://schemas.openxmlformats.org/officeDocument/2006/relationships/image" Target="../media/image3.png"/><Relationship Id="rId7" Type="http://schemas.openxmlformats.org/officeDocument/2006/relationships/slide" Target="/ppt/slides/slide18.xml"/><Relationship Id="rId8" Type="http://schemas.openxmlformats.org/officeDocument/2006/relationships/slide" Target="/ppt/slides/slide21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jpg"/><Relationship Id="rId4" Type="http://schemas.openxmlformats.org/officeDocument/2006/relationships/hyperlink" Target="mailto:ibrs@atsu.edu" TargetMode="External"/><Relationship Id="rId11" Type="http://schemas.openxmlformats.org/officeDocument/2006/relationships/slide" Target="/ppt/slides/slide5.xml"/><Relationship Id="rId10" Type="http://schemas.openxmlformats.org/officeDocument/2006/relationships/slide" Target="/ppt/slides/slide5.xml"/><Relationship Id="rId9" Type="http://schemas.openxmlformats.org/officeDocument/2006/relationships/slide" Target="/ppt/slides/slide5.xml"/><Relationship Id="rId5" Type="http://schemas.openxmlformats.org/officeDocument/2006/relationships/hyperlink" Target="mailto:ibrs@atsu.edu" TargetMode="External"/><Relationship Id="rId6" Type="http://schemas.openxmlformats.org/officeDocument/2006/relationships/hyperlink" Target="mailto:ibrs@atsu.edu" TargetMode="External"/><Relationship Id="rId7" Type="http://schemas.openxmlformats.org/officeDocument/2006/relationships/slide" Target="/ppt/slides/slide18.xml"/><Relationship Id="rId8" Type="http://schemas.openxmlformats.org/officeDocument/2006/relationships/slide" Target="/ppt/slides/slide21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jpg"/><Relationship Id="rId4" Type="http://schemas.openxmlformats.org/officeDocument/2006/relationships/image" Target="../media/image2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jpg"/><Relationship Id="rId4" Type="http://schemas.openxmlformats.org/officeDocument/2006/relationships/image" Target="../media/image1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jpg"/><Relationship Id="rId4" Type="http://schemas.openxmlformats.org/officeDocument/2006/relationships/image" Target="../media/image19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jpg"/><Relationship Id="rId4" Type="http://schemas.openxmlformats.org/officeDocument/2006/relationships/image" Target="../media/image1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jpg"/></Relationships>
</file>

<file path=ppt/slides/_rels/slide18.xml.rels><?xml version="1.0" encoding="UTF-8" standalone="yes"?><Relationships xmlns="http://schemas.openxmlformats.org/package/2006/relationships"><Relationship Id="rId11" Type="http://schemas.openxmlformats.org/officeDocument/2006/relationships/slide" Target="/ppt/slides/slide5.xml"/><Relationship Id="rId10" Type="http://schemas.openxmlformats.org/officeDocument/2006/relationships/slide" Target="/ppt/slides/slide21.xml"/><Relationship Id="rId13" Type="http://schemas.openxmlformats.org/officeDocument/2006/relationships/slide" Target="/ppt/slides/slide5.xml"/><Relationship Id="rId12" Type="http://schemas.openxmlformats.org/officeDocument/2006/relationships/slide" Target="/ppt/slides/slide5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jpg"/><Relationship Id="rId4" Type="http://schemas.openxmlformats.org/officeDocument/2006/relationships/hyperlink" Target="https://docs.google.com/presentation/d/1ZKTAfoCweHWREh1VyCFZxgG5QJYQR7HT/edit?usp=drive_link&amp;ouid=111118839919643235141&amp;rtpof=true&amp;sd=true" TargetMode="External"/><Relationship Id="rId9" Type="http://schemas.openxmlformats.org/officeDocument/2006/relationships/slide" Target="/ppt/slides/slide18.xml"/><Relationship Id="rId5" Type="http://schemas.openxmlformats.org/officeDocument/2006/relationships/hyperlink" Target="https://docs.google.com/presentation/d/10Lwzq2zWdMlDu-y0v6pTejzH_ff9Z5Of/edit?usp=drive_link&amp;ouid=111118839919643235141&amp;rtpof=true&amp;sd=true" TargetMode="External"/><Relationship Id="rId6" Type="http://schemas.openxmlformats.org/officeDocument/2006/relationships/hyperlink" Target="mailto:ibrs@atsu.edu" TargetMode="External"/><Relationship Id="rId7" Type="http://schemas.openxmlformats.org/officeDocument/2006/relationships/slide" Target="/ppt/slides/slide5.xml"/><Relationship Id="rId8" Type="http://schemas.openxmlformats.org/officeDocument/2006/relationships/slide" Target="/ppt/slides/slide5.xml"/></Relationships>
</file>

<file path=ppt/slides/_rels/slide19.xml.rels><?xml version="1.0" encoding="UTF-8" standalone="yes"?><Relationships xmlns="http://schemas.openxmlformats.org/package/2006/relationships"><Relationship Id="rId11" Type="http://schemas.openxmlformats.org/officeDocument/2006/relationships/slide" Target="/ppt/slides/slide5.xml"/><Relationship Id="rId10" Type="http://schemas.openxmlformats.org/officeDocument/2006/relationships/slide" Target="/ppt/slides/slide21.xml"/><Relationship Id="rId13" Type="http://schemas.openxmlformats.org/officeDocument/2006/relationships/slide" Target="/ppt/slides/slide5.xml"/><Relationship Id="rId12" Type="http://schemas.openxmlformats.org/officeDocument/2006/relationships/slide" Target="/ppt/slides/slide5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jpg"/><Relationship Id="rId4" Type="http://schemas.openxmlformats.org/officeDocument/2006/relationships/hyperlink" Target="mailto:jcarroll@atsu.edu" TargetMode="External"/><Relationship Id="rId9" Type="http://schemas.openxmlformats.org/officeDocument/2006/relationships/slide" Target="/ppt/slides/slide18.xml"/><Relationship Id="rId5" Type="http://schemas.openxmlformats.org/officeDocument/2006/relationships/hyperlink" Target="mailto:jcarroll@atsu.edu" TargetMode="External"/><Relationship Id="rId6" Type="http://schemas.openxmlformats.org/officeDocument/2006/relationships/slide" Target="/ppt/slides/slide5.xml"/><Relationship Id="rId7" Type="http://schemas.openxmlformats.org/officeDocument/2006/relationships/slide" Target="/ppt/slides/slide5.xml"/><Relationship Id="rId8" Type="http://schemas.openxmlformats.org/officeDocument/2006/relationships/slide" Target="/ppt/slides/slide5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.jpg"/></Relationships>
</file>

<file path=ppt/slides/_rels/slide21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5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.jpg"/><Relationship Id="rId4" Type="http://schemas.openxmlformats.org/officeDocument/2006/relationships/hyperlink" Target="mailto:ibrs@atsu.edu" TargetMode="External"/><Relationship Id="rId9" Type="http://schemas.openxmlformats.org/officeDocument/2006/relationships/slide" Target="/ppt/slides/slide5.xml"/><Relationship Id="rId5" Type="http://schemas.openxmlformats.org/officeDocument/2006/relationships/slide" Target="/ppt/slides/slide18.xml"/><Relationship Id="rId6" Type="http://schemas.openxmlformats.org/officeDocument/2006/relationships/slide" Target="/ppt/slides/slide21.xml"/><Relationship Id="rId7" Type="http://schemas.openxmlformats.org/officeDocument/2006/relationships/slide" Target="/ppt/slides/slide21.xml"/><Relationship Id="rId8" Type="http://schemas.openxmlformats.org/officeDocument/2006/relationships/slide" Target="/ppt/slides/slide5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5.jpg"/></Relationships>
</file>

<file path=ppt/slides/_rels/slide23.xml.rels><?xml version="1.0" encoding="UTF-8" standalone="yes"?><Relationships xmlns="http://schemas.openxmlformats.org/package/2006/relationships"><Relationship Id="rId11" Type="http://schemas.openxmlformats.org/officeDocument/2006/relationships/slide" Target="/ppt/slides/slide5.xml"/><Relationship Id="rId10" Type="http://schemas.openxmlformats.org/officeDocument/2006/relationships/slide" Target="/ppt/slides/slide5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0.jpg"/><Relationship Id="rId4" Type="http://schemas.openxmlformats.org/officeDocument/2006/relationships/slide" Target="/ppt/slides/slide5.xml"/><Relationship Id="rId9" Type="http://schemas.openxmlformats.org/officeDocument/2006/relationships/slide" Target="/ppt/slides/slide5.xml"/><Relationship Id="rId5" Type="http://schemas.openxmlformats.org/officeDocument/2006/relationships/slide" Target="/ppt/slides/slide5.xml"/><Relationship Id="rId6" Type="http://schemas.openxmlformats.org/officeDocument/2006/relationships/slide" Target="/ppt/slides/slide5.xml"/><Relationship Id="rId7" Type="http://schemas.openxmlformats.org/officeDocument/2006/relationships/slide" Target="/ppt/slides/slide18.xml"/><Relationship Id="rId8" Type="http://schemas.openxmlformats.org/officeDocument/2006/relationships/slide" Target="/ppt/slides/slide21.xml"/></Relationships>
</file>

<file path=ppt/slides/_rels/slide24.xml.rels><?xml version="1.0" encoding="UTF-8" standalone="yes"?><Relationships xmlns="http://schemas.openxmlformats.org/package/2006/relationships"><Relationship Id="rId20" Type="http://schemas.openxmlformats.org/officeDocument/2006/relationships/slide" Target="/ppt/slides/slide5.xml"/><Relationship Id="rId11" Type="http://schemas.openxmlformats.org/officeDocument/2006/relationships/hyperlink" Target="https://app.gather.town/app/XQiCSiulmYVOi4p3/IBRS?spawnToken=DebyQrFHSZWCHle1lN_F" TargetMode="External"/><Relationship Id="rId10" Type="http://schemas.openxmlformats.org/officeDocument/2006/relationships/hyperlink" Target="https://app.gather.town/app/XQiCSiulmYVOi4p3/IBRS?spawnToken=DebyQrFHSZWCHle1lN_F" TargetMode="External"/><Relationship Id="rId13" Type="http://schemas.openxmlformats.org/officeDocument/2006/relationships/slide" Target="/ppt/slides/slide5.xml"/><Relationship Id="rId12" Type="http://schemas.openxmlformats.org/officeDocument/2006/relationships/hyperlink" Target="https://app.gather.town/app/XQiCSiulmYVOi4p3/IBRS?spawnToken=uc7QeYOGRBKMkZrGBiuW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0.jpg"/><Relationship Id="rId4" Type="http://schemas.openxmlformats.org/officeDocument/2006/relationships/hyperlink" Target="https://app.gather.town/app/XQiCSiulmYVOi4p3/IBRS?spawnToken=uc7QeYOGRBKMkZrGBiuW" TargetMode="External"/><Relationship Id="rId9" Type="http://schemas.openxmlformats.org/officeDocument/2006/relationships/hyperlink" Target="https://app.gather.town/app/XQiCSiulmYVOi4p3/IBRS?spawnToken=uc7QeYOGRBKMkZrGBiuW" TargetMode="External"/><Relationship Id="rId15" Type="http://schemas.openxmlformats.org/officeDocument/2006/relationships/slide" Target="/ppt/slides/slide5.xml"/><Relationship Id="rId14" Type="http://schemas.openxmlformats.org/officeDocument/2006/relationships/slide" Target="/ppt/slides/slide5.xml"/><Relationship Id="rId17" Type="http://schemas.openxmlformats.org/officeDocument/2006/relationships/slide" Target="/ppt/slides/slide21.xml"/><Relationship Id="rId16" Type="http://schemas.openxmlformats.org/officeDocument/2006/relationships/slide" Target="/ppt/slides/slide18.xml"/><Relationship Id="rId5" Type="http://schemas.openxmlformats.org/officeDocument/2006/relationships/hyperlink" Target="https://app.gather.town/app/XQiCSiulmYVOi4p3/IBRS?spawnToken=uc7QeYOGRBKMkZrGBiuW" TargetMode="External"/><Relationship Id="rId19" Type="http://schemas.openxmlformats.org/officeDocument/2006/relationships/slide" Target="/ppt/slides/slide5.xml"/><Relationship Id="rId6" Type="http://schemas.openxmlformats.org/officeDocument/2006/relationships/hyperlink" Target="https://app.gather.town/app/XQiCSiulmYVOi4p3/IBRS?spawnToken=uc7QeYOGRBKMkZrGBiuW" TargetMode="External"/><Relationship Id="rId18" Type="http://schemas.openxmlformats.org/officeDocument/2006/relationships/slide" Target="/ppt/slides/slide5.xml"/><Relationship Id="rId7" Type="http://schemas.openxmlformats.org/officeDocument/2006/relationships/hyperlink" Target="https://app.gather.town/app/XQiCSiulmYVOi4p3/IBRS?spawnToken=DebyQrFHSZWCHle1lN_F" TargetMode="External"/><Relationship Id="rId8" Type="http://schemas.openxmlformats.org/officeDocument/2006/relationships/hyperlink" Target="https://app.gather.town/app/XQiCSiulmYVOi4p3/IBRS?spawnToken=uc7QeYOGRBKMkZrGBiuW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6.jpg"/></Relationships>
</file>

<file path=ppt/slides/_rels/slide26.xml.rels><?xml version="1.0" encoding="UTF-8" standalone="yes"?><Relationships xmlns="http://schemas.openxmlformats.org/package/2006/relationships"><Relationship Id="rId11" Type="http://schemas.openxmlformats.org/officeDocument/2006/relationships/slide" Target="/ppt/slides/slide18.xml"/><Relationship Id="rId10" Type="http://schemas.openxmlformats.org/officeDocument/2006/relationships/slide" Target="/ppt/slides/slide5.xml"/><Relationship Id="rId13" Type="http://schemas.openxmlformats.org/officeDocument/2006/relationships/slide" Target="/ppt/slides/slide5.xml"/><Relationship Id="rId12" Type="http://schemas.openxmlformats.org/officeDocument/2006/relationships/slide" Target="/ppt/slides/slide21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0.jpg"/><Relationship Id="rId4" Type="http://schemas.openxmlformats.org/officeDocument/2006/relationships/hyperlink" Target="mailto:ibrs@atsu.edu" TargetMode="External"/><Relationship Id="rId9" Type="http://schemas.openxmlformats.org/officeDocument/2006/relationships/slide" Target="/ppt/slides/slide5.xml"/><Relationship Id="rId15" Type="http://schemas.openxmlformats.org/officeDocument/2006/relationships/slide" Target="/ppt/slides/slide5.xml"/><Relationship Id="rId14" Type="http://schemas.openxmlformats.org/officeDocument/2006/relationships/slide" Target="/ppt/slides/slide5.xml"/><Relationship Id="rId5" Type="http://schemas.openxmlformats.org/officeDocument/2006/relationships/hyperlink" Target="http://atsu.edu/ibrs" TargetMode="External"/><Relationship Id="rId6" Type="http://schemas.openxmlformats.org/officeDocument/2006/relationships/image" Target="../media/image14.png"/><Relationship Id="rId7" Type="http://schemas.openxmlformats.org/officeDocument/2006/relationships/image" Target="../media/image2.jpg"/><Relationship Id="rId8" Type="http://schemas.openxmlformats.org/officeDocument/2006/relationships/slide" Target="/ppt/slides/slide5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Relationship Id="rId4" Type="http://schemas.openxmlformats.org/officeDocument/2006/relationships/hyperlink" Target="https://www.eventbrite.com/e/2025-at-still-university-interdisciplinary-biomedical-research-symposium-tickets-1261513864929?aff=oddtdtcreator" TargetMode="External"/><Relationship Id="rId5" Type="http://schemas.openxmlformats.org/officeDocument/2006/relationships/hyperlink" Target="https://www.eventbrite.com/e/2025-at-still-university-interdisciplinary-biomedical-research-symposium-tickets-1261513864929?aff=oddtdtcreator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g"/><Relationship Id="rId4" Type="http://schemas.openxmlformats.org/officeDocument/2006/relationships/hyperlink" Target="mailto:ibrs@atsu.edu" TargetMode="External"/><Relationship Id="rId11" Type="http://schemas.openxmlformats.org/officeDocument/2006/relationships/slide" Target="/ppt/slides/slide5.xml"/><Relationship Id="rId10" Type="http://schemas.openxmlformats.org/officeDocument/2006/relationships/slide" Target="/ppt/slides/slide5.xml"/><Relationship Id="rId9" Type="http://schemas.openxmlformats.org/officeDocument/2006/relationships/slide" Target="/ppt/slides/slide5.xml"/><Relationship Id="rId5" Type="http://schemas.openxmlformats.org/officeDocument/2006/relationships/hyperlink" Target="mailto:jcarroll@atsu.edu" TargetMode="External"/><Relationship Id="rId6" Type="http://schemas.openxmlformats.org/officeDocument/2006/relationships/hyperlink" Target="mailto:ibrs@atsu.edu" TargetMode="External"/><Relationship Id="rId7" Type="http://schemas.openxmlformats.org/officeDocument/2006/relationships/slide" Target="/ppt/slides/slide18.xml"/><Relationship Id="rId8" Type="http://schemas.openxmlformats.org/officeDocument/2006/relationships/slide" Target="/ppt/slides/slide21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g"/><Relationship Id="rId4" Type="http://schemas.openxmlformats.org/officeDocument/2006/relationships/slide" Target="/ppt/slides/slide18.xml"/><Relationship Id="rId5" Type="http://schemas.openxmlformats.org/officeDocument/2006/relationships/slide" Target="/ppt/slides/slide21.xml"/><Relationship Id="rId6" Type="http://schemas.openxmlformats.org/officeDocument/2006/relationships/slide" Target="/ppt/slides/slide5.xml"/><Relationship Id="rId7" Type="http://schemas.openxmlformats.org/officeDocument/2006/relationships/slide" Target="/ppt/slides/slide5.xml"/><Relationship Id="rId8" Type="http://schemas.openxmlformats.org/officeDocument/2006/relationships/slide" Target="/ppt/slides/slide5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jpg"/><Relationship Id="rId4" Type="http://schemas.openxmlformats.org/officeDocument/2006/relationships/slide" Target="/ppt/slides/slide18.xml"/><Relationship Id="rId5" Type="http://schemas.openxmlformats.org/officeDocument/2006/relationships/slide" Target="/ppt/slides/slide21.xml"/><Relationship Id="rId6" Type="http://schemas.openxmlformats.org/officeDocument/2006/relationships/slide" Target="/ppt/slides/slide5.xml"/><Relationship Id="rId7" Type="http://schemas.openxmlformats.org/officeDocument/2006/relationships/slide" Target="/ppt/slides/slide5.xml"/><Relationship Id="rId8" Type="http://schemas.openxmlformats.org/officeDocument/2006/relationships/slide" Target="/ppt/slides/slide5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g"/><Relationship Id="rId4" Type="http://schemas.openxmlformats.org/officeDocument/2006/relationships/hyperlink" Target="https://www.eventbrite.com/e/2025-at-still-university-interdisciplinary-biomedical-research-symposium-tickets-1261513864929?aff=oddtdtcreator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-11312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3684425" y="1604325"/>
            <a:ext cx="56256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damina"/>
                <a:ea typeface="Adamina"/>
                <a:cs typeface="Adamina"/>
                <a:sym typeface="Adamina"/>
              </a:rPr>
              <a:t>A.T. Still Research Institute</a:t>
            </a:r>
            <a:endParaRPr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damina"/>
                <a:ea typeface="Adamina"/>
                <a:cs typeface="Adamina"/>
                <a:sym typeface="Adamina"/>
              </a:rPr>
              <a:t>Interdisciplinary Biomedical Research Symposium</a:t>
            </a:r>
            <a:endParaRPr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3"/>
          <p:cNvSpPr txBox="1"/>
          <p:nvPr/>
        </p:nvSpPr>
        <p:spPr>
          <a:xfrm>
            <a:off x="3684425" y="2154875"/>
            <a:ext cx="5105400" cy="9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7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Information for </a:t>
            </a:r>
            <a:endParaRPr sz="27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7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IBRS Presenters</a:t>
            </a:r>
            <a:endParaRPr sz="2700">
              <a:latin typeface="Adamina"/>
              <a:ea typeface="Adamina"/>
              <a:cs typeface="Adamina"/>
              <a:sym typeface="Adamina"/>
            </a:endParaRPr>
          </a:p>
        </p:txBody>
      </p:sp>
      <p:pic>
        <p:nvPicPr>
          <p:cNvPr id="59" name="Google Shape;59;p13" title="ATSRI Logo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17275" y="3945050"/>
            <a:ext cx="4305274" cy="7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-11300"/>
            <a:ext cx="3532027" cy="515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6" name="Google Shape;13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2"/>
          <p:cNvSpPr txBox="1"/>
          <p:nvPr/>
        </p:nvSpPr>
        <p:spPr>
          <a:xfrm>
            <a:off x="454650" y="352275"/>
            <a:ext cx="5786400" cy="5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Adamina"/>
                <a:ea typeface="Adamina"/>
                <a:cs typeface="Adamina"/>
                <a:sym typeface="Adamina"/>
              </a:rPr>
              <a:t>Abstract Guidelines</a:t>
            </a:r>
            <a:endParaRPr b="1" sz="3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138" name="Google Shape;138;p22"/>
          <p:cNvSpPr txBox="1"/>
          <p:nvPr/>
        </p:nvSpPr>
        <p:spPr>
          <a:xfrm>
            <a:off x="906325" y="985475"/>
            <a:ext cx="6389100" cy="395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Submission: </a:t>
            </a: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August 18 - October 15, 2025</a:t>
            </a:r>
            <a:endParaRPr sz="11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2100" lvl="3" marL="5715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damina"/>
              <a:buChar char="●"/>
            </a:pPr>
            <a:r>
              <a:rPr lang="en" sz="1000" u="sng">
                <a:solidFill>
                  <a:schemeClr val="hlink"/>
                </a:solidFill>
                <a:latin typeface="Adamina"/>
                <a:ea typeface="Adamina"/>
                <a:cs typeface="Adamina"/>
                <a:sym typeface="Adamina"/>
                <a:hlinkClick r:id="rId4"/>
              </a:rPr>
              <a:t>Register on Eventbrite</a:t>
            </a:r>
            <a:r>
              <a:rPr lang="en" sz="1000">
                <a:solidFill>
                  <a:schemeClr val="accent5"/>
                </a:solidFill>
                <a:latin typeface="Adamina"/>
                <a:ea typeface="Adamina"/>
                <a:cs typeface="Adamina"/>
                <a:sym typeface="Adamina"/>
              </a:rPr>
              <a:t>  </a:t>
            </a:r>
            <a:endParaRPr sz="1000">
              <a:solidFill>
                <a:schemeClr val="accent5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2100" lvl="3" marL="5715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damina"/>
              <a:buChar char="●"/>
            </a:pPr>
            <a:r>
              <a:rPr b="1" lang="en" sz="10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Abstract Submission: </a:t>
            </a:r>
            <a:r>
              <a:rPr lang="en" sz="1000" u="sng">
                <a:solidFill>
                  <a:schemeClr val="accent5"/>
                </a:solidFill>
                <a:latin typeface="Adamina"/>
                <a:ea typeface="Adamina"/>
                <a:cs typeface="Adamina"/>
                <a:sym typeface="Adamin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https://ibrs.virtconf.page/</a:t>
            </a:r>
            <a:endParaRPr sz="1000">
              <a:solidFill>
                <a:schemeClr val="accent5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2100" lvl="3" marL="5715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damina"/>
              <a:buChar char="●"/>
            </a:pPr>
            <a:r>
              <a:rPr b="1" lang="en" sz="10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Title: </a:t>
            </a:r>
            <a:r>
              <a:rPr lang="en" sz="10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Limited to 75 characters including spaces</a:t>
            </a:r>
            <a:endParaRPr sz="10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2100" lvl="3" marL="5715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damina"/>
              <a:buChar char="●"/>
            </a:pPr>
            <a:r>
              <a:rPr b="1" lang="en" sz="10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Abstract: </a:t>
            </a:r>
            <a:r>
              <a:rPr lang="en" sz="10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Limited to 2500 characters including spaces</a:t>
            </a:r>
            <a:endParaRPr b="1" sz="10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Format:</a:t>
            </a:r>
            <a:endParaRPr sz="11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damina"/>
              <a:buChar char="●"/>
            </a:pPr>
            <a:r>
              <a:rPr b="1" lang="en" sz="10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Original Research</a:t>
            </a:r>
            <a:r>
              <a:rPr lang="en" sz="10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- </a:t>
            </a:r>
            <a:r>
              <a:rPr i="1" lang="en" sz="10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four sections </a:t>
            </a:r>
            <a:endParaRPr i="1" sz="10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21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damina"/>
              <a:buChar char="○"/>
            </a:pPr>
            <a:r>
              <a:rPr lang="en" sz="10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Background, Methods, Results, and Conclusions</a:t>
            </a:r>
            <a:endParaRPr sz="10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damina"/>
              <a:buChar char="●"/>
            </a:pPr>
            <a:r>
              <a:rPr b="1" lang="en" sz="10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Case Study </a:t>
            </a:r>
            <a:r>
              <a:rPr lang="en" sz="10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- </a:t>
            </a:r>
            <a:r>
              <a:rPr i="1" lang="en" sz="10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six sections</a:t>
            </a:r>
            <a:r>
              <a:rPr lang="en" sz="10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</a:t>
            </a:r>
            <a:endParaRPr sz="10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21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damina"/>
              <a:buChar char="○"/>
            </a:pPr>
            <a:r>
              <a:rPr lang="en" sz="10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Background, Patient, Intervention or Treatment, Outcomes or Other Comparisons, Conclusions, and Clinical Bottom Line</a:t>
            </a:r>
            <a:endParaRPr sz="10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damina"/>
              <a:buChar char="●"/>
            </a:pPr>
            <a:r>
              <a:rPr b="1" lang="en" sz="10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Literature Review</a:t>
            </a:r>
            <a:r>
              <a:rPr lang="en" sz="10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- </a:t>
            </a:r>
            <a:r>
              <a:rPr i="1" lang="en" sz="10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four sections </a:t>
            </a:r>
            <a:endParaRPr i="1" sz="10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21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damina"/>
              <a:buChar char="○"/>
            </a:pPr>
            <a:r>
              <a:rPr lang="en" sz="10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Introduction, Methods, Results, and Conclusion</a:t>
            </a:r>
            <a:endParaRPr sz="10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The work described in the abstract may be a completed project or a work in progress.</a:t>
            </a:r>
            <a:endParaRPr sz="10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139" name="Google Shape;139;p22"/>
          <p:cNvSpPr txBox="1"/>
          <p:nvPr/>
        </p:nvSpPr>
        <p:spPr>
          <a:xfrm>
            <a:off x="6127725" y="2878975"/>
            <a:ext cx="1321200" cy="2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</a:rPr>
              <a:t>Scan to register for IBRS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140" name="Google Shape;140;p22"/>
          <p:cNvSpPr txBox="1"/>
          <p:nvPr/>
        </p:nvSpPr>
        <p:spPr>
          <a:xfrm>
            <a:off x="994300" y="1380575"/>
            <a:ext cx="6815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**PLEASE NOTE:</a:t>
            </a:r>
            <a:r>
              <a:rPr lang="en" sz="9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</a:t>
            </a:r>
            <a:r>
              <a:rPr lang="en" sz="900">
                <a:solidFill>
                  <a:schemeClr val="dk1"/>
                </a:solidFill>
                <a:highlight>
                  <a:srgbClr val="FFFF00"/>
                </a:highlight>
                <a:latin typeface="Adamina"/>
                <a:ea typeface="Adamina"/>
                <a:cs typeface="Adamina"/>
                <a:sym typeface="Adamina"/>
              </a:rPr>
              <a:t>registration and abstract submission take place on</a:t>
            </a:r>
            <a:r>
              <a:rPr b="1" lang="en" sz="900">
                <a:solidFill>
                  <a:schemeClr val="dk1"/>
                </a:solidFill>
                <a:highlight>
                  <a:srgbClr val="FFFF00"/>
                </a:highlight>
                <a:latin typeface="Adamina"/>
                <a:ea typeface="Adamina"/>
                <a:cs typeface="Adamina"/>
                <a:sym typeface="Adamina"/>
              </a:rPr>
              <a:t> two separate systems</a:t>
            </a:r>
            <a:r>
              <a:rPr lang="en" sz="9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. ALL attendees must be registered to attend IBRS. </a:t>
            </a:r>
            <a:r>
              <a:rPr i="1" lang="en" sz="9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Lunch will be included for all in-person attendees registered by no later than November 10th.</a:t>
            </a:r>
            <a:endParaRPr i="1" sz="9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  <p:pic>
        <p:nvPicPr>
          <p:cNvPr id="141" name="Google Shape;141;p22" title="IBRS2025_Eventbrite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87495" y="1948645"/>
            <a:ext cx="1001650" cy="97997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2"/>
          <p:cNvSpPr/>
          <p:nvPr/>
        </p:nvSpPr>
        <p:spPr>
          <a:xfrm>
            <a:off x="7908975" y="857250"/>
            <a:ext cx="1033200" cy="498300"/>
          </a:xfrm>
          <a:prstGeom prst="rect">
            <a:avLst/>
          </a:prstGeom>
          <a:solidFill>
            <a:srgbClr val="2C6B94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Jump to poster formatting</a:t>
            </a:r>
            <a:endParaRPr sz="1000">
              <a:solidFill>
                <a:schemeClr val="lt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143" name="Google Shape;143;p22"/>
          <p:cNvSpPr/>
          <p:nvPr/>
        </p:nvSpPr>
        <p:spPr>
          <a:xfrm>
            <a:off x="7908975" y="1485700"/>
            <a:ext cx="1033200" cy="498300"/>
          </a:xfrm>
          <a:prstGeom prst="rect">
            <a:avLst/>
          </a:prstGeom>
          <a:solidFill>
            <a:srgbClr val="2C6B9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Jump to video formatting </a:t>
            </a:r>
            <a:endParaRPr sz="1000">
              <a:solidFill>
                <a:schemeClr val="lt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144" name="Google Shape;144;p22">
            <a:hlinkClick action="ppaction://hlinksldjump" r:id="rId9"/>
          </p:cNvPr>
          <p:cNvSpPr/>
          <p:nvPr/>
        </p:nvSpPr>
        <p:spPr>
          <a:xfrm>
            <a:off x="7908975" y="243800"/>
            <a:ext cx="1033200" cy="483300"/>
          </a:xfrm>
          <a:prstGeom prst="rect">
            <a:avLst/>
          </a:prstGeom>
          <a:solidFill>
            <a:srgbClr val="2C6B9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Jump to </a:t>
            </a:r>
            <a:endParaRPr sz="9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2025 Timeline</a:t>
            </a:r>
            <a:endParaRPr sz="1000">
              <a:solidFill>
                <a:schemeClr val="lt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3" title="IBRS 2025 Bucky's Guide Step3 post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8750" y="0"/>
            <a:ext cx="6286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6" name="Google Shape;15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4"/>
          <p:cNvSpPr txBox="1"/>
          <p:nvPr/>
        </p:nvSpPr>
        <p:spPr>
          <a:xfrm>
            <a:off x="454650" y="352275"/>
            <a:ext cx="5786400" cy="5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Abstracts have four possible outcomes:</a:t>
            </a:r>
            <a:endParaRPr sz="36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158" name="Google Shape;158;p24"/>
          <p:cNvSpPr txBox="1"/>
          <p:nvPr/>
        </p:nvSpPr>
        <p:spPr>
          <a:xfrm>
            <a:off x="454650" y="974425"/>
            <a:ext cx="6829500" cy="4106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damina"/>
              <a:buChar char="●"/>
            </a:pPr>
            <a:r>
              <a:rPr b="1" lang="en" sz="12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Accepted-Poster</a:t>
            </a:r>
            <a:endParaRPr b="1" sz="12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damina"/>
              <a:buChar char="○"/>
            </a:pPr>
            <a:r>
              <a:rPr i="1"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Congratulations, your abstract has been accepted to the symposium as a poster.</a:t>
            </a:r>
            <a:endParaRPr i="1" sz="11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damina"/>
              <a:buChar char="■"/>
            </a:pP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All posters must send a copy of their poster to </a:t>
            </a:r>
            <a:r>
              <a:rPr lang="en" sz="1100" u="sng">
                <a:solidFill>
                  <a:schemeClr val="hlink"/>
                </a:solidFill>
                <a:latin typeface="Adamina"/>
                <a:ea typeface="Adamina"/>
                <a:cs typeface="Adamina"/>
                <a:sym typeface="Adamina"/>
                <a:hlinkClick r:id="rId4"/>
              </a:rPr>
              <a:t>ibrs@atsu.edu</a:t>
            </a: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 for prejudging. </a:t>
            </a: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                                      </a:t>
            </a:r>
            <a:endParaRPr sz="11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damina"/>
              <a:buChar char="■"/>
            </a:pP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All posters must send a video to </a:t>
            </a:r>
            <a:r>
              <a:rPr lang="en" sz="1100" u="sng">
                <a:solidFill>
                  <a:schemeClr val="hlink"/>
                </a:solidFill>
                <a:latin typeface="Adamina"/>
                <a:ea typeface="Adamina"/>
                <a:cs typeface="Adamina"/>
                <a:sym typeface="Adamina"/>
                <a:hlinkClick r:id="rId5"/>
              </a:rPr>
              <a:t>ibrs@atsu.edu</a:t>
            </a: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 for prejudging  </a:t>
            </a: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  </a:t>
            </a:r>
            <a:endParaRPr sz="11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damina"/>
              <a:buChar char="■"/>
            </a:pP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Posters to be displayed onsite must </a:t>
            </a: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arrange</a:t>
            </a: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for physical printing.</a:t>
            </a:r>
            <a:r>
              <a:rPr b="1" lang="en" sz="12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</a:t>
            </a:r>
            <a:endParaRPr b="1" sz="12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damina"/>
              <a:buChar char="●"/>
            </a:pPr>
            <a:r>
              <a:rPr b="1" lang="en" sz="12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Tentative-</a:t>
            </a:r>
            <a:r>
              <a:rPr b="1" lang="en" sz="12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Oral </a:t>
            </a:r>
            <a:endParaRPr b="1" sz="12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damina"/>
              <a:buChar char="○"/>
            </a:pPr>
            <a:r>
              <a:rPr i="1"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Congratulations, your abstract has advanced to the oral presentation committee for review.</a:t>
            </a:r>
            <a:endParaRPr i="1" sz="11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damina"/>
              <a:buChar char="■"/>
            </a:pP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Your abstract may be accepted as an oral presenter, or it may be accepted as a poster. </a:t>
            </a:r>
            <a:endParaRPr sz="11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damina"/>
              <a:buChar char="●"/>
            </a:pPr>
            <a:r>
              <a:rPr b="1" lang="en" sz="12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Accepted-Oral</a:t>
            </a:r>
            <a:endParaRPr b="1" sz="12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damina"/>
              <a:buChar char="○"/>
            </a:pPr>
            <a:r>
              <a:rPr i="1"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Congratulations, your abstract has been accepted as an Oral </a:t>
            </a:r>
            <a:r>
              <a:rPr i="1"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presentation</a:t>
            </a:r>
            <a:r>
              <a:rPr i="1"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.</a:t>
            </a: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</a:t>
            </a:r>
            <a:endParaRPr sz="11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damina"/>
              <a:buChar char="■"/>
            </a:pP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No posters or videos are required. </a:t>
            </a: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Slide decks</a:t>
            </a: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(Preferred format: Google Slides) should be submitted to </a:t>
            </a:r>
            <a:r>
              <a:rPr lang="en" sz="1100" u="sng">
                <a:solidFill>
                  <a:schemeClr val="hlink"/>
                </a:solidFill>
                <a:latin typeface="Adamina"/>
                <a:ea typeface="Adamina"/>
                <a:cs typeface="Adamina"/>
                <a:sym typeface="Adamina"/>
                <a:hlinkClick r:id="rId6"/>
              </a:rPr>
              <a:t>ibrs@atsu.edu</a:t>
            </a: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 </a:t>
            </a:r>
            <a:endParaRPr sz="11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damina"/>
              <a:buChar char="●"/>
            </a:pPr>
            <a:r>
              <a:rPr b="1" lang="en" sz="12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Returned</a:t>
            </a:r>
            <a:r>
              <a:rPr lang="en" sz="12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</a:t>
            </a:r>
            <a:endParaRPr sz="12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damina"/>
              <a:buChar char="○"/>
            </a:pP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Study the reviewer’s feedback and resubmit your abstract. </a:t>
            </a:r>
            <a:endParaRPr sz="11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159" name="Google Shape;159;p24"/>
          <p:cNvSpPr/>
          <p:nvPr/>
        </p:nvSpPr>
        <p:spPr>
          <a:xfrm>
            <a:off x="7908975" y="857250"/>
            <a:ext cx="1033200" cy="498300"/>
          </a:xfrm>
          <a:prstGeom prst="rect">
            <a:avLst/>
          </a:prstGeom>
          <a:solidFill>
            <a:srgbClr val="2C6B94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Jump to poster formatting</a:t>
            </a:r>
            <a:endParaRPr sz="1000">
              <a:solidFill>
                <a:schemeClr val="lt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160" name="Google Shape;160;p24"/>
          <p:cNvSpPr/>
          <p:nvPr/>
        </p:nvSpPr>
        <p:spPr>
          <a:xfrm>
            <a:off x="7908975" y="1485700"/>
            <a:ext cx="1033200" cy="498300"/>
          </a:xfrm>
          <a:prstGeom prst="rect">
            <a:avLst/>
          </a:prstGeom>
          <a:solidFill>
            <a:srgbClr val="2C6B9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Jump to video formatting </a:t>
            </a:r>
            <a:endParaRPr sz="1000">
              <a:solidFill>
                <a:schemeClr val="lt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161" name="Google Shape;161;p24">
            <a:hlinkClick action="ppaction://hlinksldjump" r:id="rId9"/>
          </p:cNvPr>
          <p:cNvSpPr/>
          <p:nvPr/>
        </p:nvSpPr>
        <p:spPr>
          <a:xfrm>
            <a:off x="7908975" y="243800"/>
            <a:ext cx="1033200" cy="483300"/>
          </a:xfrm>
          <a:prstGeom prst="rect">
            <a:avLst/>
          </a:prstGeom>
          <a:solidFill>
            <a:srgbClr val="2C6B9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Jump to </a:t>
            </a:r>
            <a:endParaRPr sz="9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2025 Timeline</a:t>
            </a:r>
            <a:endParaRPr sz="1000">
              <a:solidFill>
                <a:schemeClr val="lt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8" name="Google Shape;16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5"/>
          <p:cNvSpPr txBox="1"/>
          <p:nvPr/>
        </p:nvSpPr>
        <p:spPr>
          <a:xfrm>
            <a:off x="454650" y="352275"/>
            <a:ext cx="5786400" cy="5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Adamina"/>
                <a:ea typeface="Adamina"/>
                <a:cs typeface="Adamina"/>
                <a:sym typeface="Adamina"/>
              </a:rPr>
              <a:t>Judging Rubric</a:t>
            </a:r>
            <a:endParaRPr sz="3000">
              <a:latin typeface="Adamina"/>
              <a:ea typeface="Adamina"/>
              <a:cs typeface="Adamina"/>
              <a:sym typeface="Adamina"/>
            </a:endParaRPr>
          </a:p>
        </p:txBody>
      </p:sp>
      <p:pic>
        <p:nvPicPr>
          <p:cNvPr id="170" name="Google Shape;170;p25" title="2025 of judge rubric.jpg"/>
          <p:cNvPicPr preferRelativeResize="0"/>
          <p:nvPr/>
        </p:nvPicPr>
        <p:blipFill rotWithShape="1">
          <a:blip r:embed="rId4">
            <a:alphaModFix/>
          </a:blip>
          <a:srcRect b="33575" l="2214" r="1936" t="8653"/>
          <a:stretch/>
        </p:blipFill>
        <p:spPr>
          <a:xfrm>
            <a:off x="126737" y="1017725"/>
            <a:ext cx="8823526" cy="411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7" name="Google Shape;17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6"/>
          <p:cNvSpPr txBox="1"/>
          <p:nvPr/>
        </p:nvSpPr>
        <p:spPr>
          <a:xfrm>
            <a:off x="454650" y="352275"/>
            <a:ext cx="5786400" cy="5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Adamina"/>
                <a:ea typeface="Adamina"/>
                <a:cs typeface="Adamina"/>
                <a:sym typeface="Adamina"/>
              </a:rPr>
              <a:t>Judging Rubric</a:t>
            </a:r>
            <a:endParaRPr sz="3000">
              <a:latin typeface="Adamina"/>
              <a:ea typeface="Adamina"/>
              <a:cs typeface="Adamina"/>
              <a:sym typeface="Adamina"/>
            </a:endParaRPr>
          </a:p>
        </p:txBody>
      </p:sp>
      <p:pic>
        <p:nvPicPr>
          <p:cNvPr id="179" name="Google Shape;179;p26" title="2025.CASE REPORT of judge rubric.jpg"/>
          <p:cNvPicPr preferRelativeResize="0"/>
          <p:nvPr/>
        </p:nvPicPr>
        <p:blipFill rotWithShape="1">
          <a:blip r:embed="rId4">
            <a:alphaModFix/>
          </a:blip>
          <a:srcRect b="31957" l="2208" r="2179" t="8653"/>
          <a:stretch/>
        </p:blipFill>
        <p:spPr>
          <a:xfrm>
            <a:off x="226121" y="1017725"/>
            <a:ext cx="8593306" cy="4125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6" name="Google Shape;18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7"/>
          <p:cNvSpPr txBox="1"/>
          <p:nvPr/>
        </p:nvSpPr>
        <p:spPr>
          <a:xfrm>
            <a:off x="454650" y="352275"/>
            <a:ext cx="5786400" cy="5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Adamina"/>
                <a:ea typeface="Adamina"/>
                <a:cs typeface="Adamina"/>
                <a:sym typeface="Adamina"/>
              </a:rPr>
              <a:t>Judging Rubric</a:t>
            </a:r>
            <a:endParaRPr sz="3000">
              <a:latin typeface="Adamina"/>
              <a:ea typeface="Adamina"/>
              <a:cs typeface="Adamina"/>
              <a:sym typeface="Adamina"/>
            </a:endParaRPr>
          </a:p>
        </p:txBody>
      </p:sp>
      <p:pic>
        <p:nvPicPr>
          <p:cNvPr id="188" name="Google Shape;188;p27" title="2025.ORAL PRESENTATIONS judge rubric.jpg"/>
          <p:cNvPicPr preferRelativeResize="0"/>
          <p:nvPr/>
        </p:nvPicPr>
        <p:blipFill rotWithShape="1">
          <a:blip r:embed="rId4">
            <a:alphaModFix/>
          </a:blip>
          <a:srcRect b="22474" l="2191" r="2096" t="8650"/>
          <a:stretch/>
        </p:blipFill>
        <p:spPr>
          <a:xfrm>
            <a:off x="505225" y="934350"/>
            <a:ext cx="7744824" cy="420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5" name="Google Shape;19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8" title="2025.DAY OF judge rubric.jpg"/>
          <p:cNvPicPr preferRelativeResize="0"/>
          <p:nvPr/>
        </p:nvPicPr>
        <p:blipFill rotWithShape="1">
          <a:blip r:embed="rId4">
            <a:alphaModFix/>
          </a:blip>
          <a:srcRect b="62997" l="2208" r="2170" t="8652"/>
          <a:stretch/>
        </p:blipFill>
        <p:spPr>
          <a:xfrm>
            <a:off x="70775" y="1457797"/>
            <a:ext cx="8619950" cy="1975604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8"/>
          <p:cNvSpPr txBox="1"/>
          <p:nvPr/>
        </p:nvSpPr>
        <p:spPr>
          <a:xfrm>
            <a:off x="454650" y="352275"/>
            <a:ext cx="5786400" cy="5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Adamina"/>
                <a:ea typeface="Adamina"/>
                <a:cs typeface="Adamina"/>
                <a:sym typeface="Adamina"/>
              </a:rPr>
              <a:t>Judging Rubric</a:t>
            </a:r>
            <a:endParaRPr sz="3000">
              <a:latin typeface="Adamina"/>
              <a:ea typeface="Adamina"/>
              <a:cs typeface="Adamina"/>
              <a:sym typeface="Adamin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29" title="IBRS 2025 Bucky's Guide Step4 post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8750" y="0"/>
            <a:ext cx="6286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9" name="Google Shape;20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0"/>
          <p:cNvSpPr txBox="1"/>
          <p:nvPr/>
        </p:nvSpPr>
        <p:spPr>
          <a:xfrm>
            <a:off x="454650" y="352275"/>
            <a:ext cx="5786400" cy="5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Adamina"/>
                <a:ea typeface="Adamina"/>
                <a:cs typeface="Adamina"/>
                <a:sym typeface="Adamina"/>
              </a:rPr>
              <a:t>Posters</a:t>
            </a:r>
            <a:endParaRPr b="1" sz="3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211" name="Google Shape;211;p30"/>
          <p:cNvSpPr txBox="1"/>
          <p:nvPr/>
        </p:nvSpPr>
        <p:spPr>
          <a:xfrm>
            <a:off x="804300" y="976225"/>
            <a:ext cx="6391800" cy="412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Poster Size</a:t>
            </a:r>
            <a:endParaRPr b="1" sz="13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84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damina"/>
              <a:buChar char="●"/>
            </a:pP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Limited to 56”(w) x 40”(h) </a:t>
            </a:r>
            <a:endParaRPr sz="11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84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damina"/>
              <a:buChar char="●"/>
            </a:pP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Heading - include title and author(s) in font at least </a:t>
            </a: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1</a:t>
            </a: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” high</a:t>
            </a:r>
            <a:endParaRPr sz="11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84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damina"/>
              <a:buChar char="●"/>
            </a:pP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Body - font should be heavy and at least ⅜” high</a:t>
            </a:r>
            <a:endParaRPr sz="11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84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damina"/>
              <a:buChar char="●"/>
            </a:pPr>
            <a:r>
              <a:rPr lang="en" sz="1100" u="sng">
                <a:solidFill>
                  <a:schemeClr val="hlink"/>
                </a:solidFill>
                <a:latin typeface="Adamina"/>
                <a:ea typeface="Adamina"/>
                <a:cs typeface="Adamina"/>
                <a:sym typeface="Adamina"/>
                <a:hlinkClick r:id="rId4"/>
              </a:rPr>
              <a:t>ATSU Template</a:t>
            </a: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(optional) </a:t>
            </a:r>
            <a:r>
              <a:rPr lang="en" sz="1100" u="sng">
                <a:solidFill>
                  <a:schemeClr val="hlink"/>
                </a:solidFill>
                <a:latin typeface="Adamina"/>
                <a:ea typeface="Adamina"/>
                <a:cs typeface="Adamina"/>
                <a:sym typeface="Adamina"/>
                <a:hlinkClick r:id="rId5"/>
              </a:rPr>
              <a:t>ATSU/NRMC Template</a:t>
            </a: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(optional)</a:t>
            </a:r>
            <a:endParaRPr sz="11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Electronic File</a:t>
            </a: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</a:t>
            </a:r>
            <a:r>
              <a:rPr i="1"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- each presenter team must submit one copy for pre-judging in Gathertown</a:t>
            </a:r>
            <a:endParaRPr i="1" sz="11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84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damina"/>
              <a:buChar char="●"/>
            </a:pPr>
            <a:r>
              <a:rPr b="1"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Portable Network Graphics (</a:t>
            </a:r>
            <a:r>
              <a:rPr b="1"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PNG) format ONLY </a:t>
            </a: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- less than 3MB in size</a:t>
            </a:r>
            <a:endParaRPr sz="11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damina"/>
              <a:buChar char="■"/>
            </a:pPr>
            <a:r>
              <a:rPr lang="en" sz="1100" u="sng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Must be </a:t>
            </a:r>
            <a:r>
              <a:rPr b="1" lang="en" sz="1100" u="sng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PNG</a:t>
            </a:r>
            <a:r>
              <a:rPr lang="en" sz="1100" u="sng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format</a:t>
            </a: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so your poster will be viewable.</a:t>
            </a:r>
            <a:endParaRPr sz="11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84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damina"/>
              <a:buChar char="●"/>
            </a:pP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Submit to </a:t>
            </a:r>
            <a:r>
              <a:rPr lang="en" sz="1100" u="sng">
                <a:solidFill>
                  <a:schemeClr val="hlink"/>
                </a:solidFill>
                <a:latin typeface="Adamina"/>
                <a:ea typeface="Adamina"/>
                <a:cs typeface="Adamina"/>
                <a:sym typeface="Adamina"/>
                <a:hlinkClick r:id="rId6"/>
              </a:rPr>
              <a:t>ibrs@atsu.edu</a:t>
            </a: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 </a:t>
            </a:r>
            <a:endParaRPr sz="11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Poster Printing</a:t>
            </a:r>
            <a:r>
              <a:rPr b="1" i="1" lang="en" sz="13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</a:t>
            </a:r>
            <a:r>
              <a:rPr i="1"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- </a:t>
            </a:r>
            <a:r>
              <a:rPr b="1" i="1" lang="en" sz="1100">
                <a:solidFill>
                  <a:srgbClr val="0B5394"/>
                </a:solidFill>
                <a:latin typeface="Adamina"/>
                <a:ea typeface="Adamina"/>
                <a:cs typeface="Adamina"/>
                <a:sym typeface="Adamina"/>
              </a:rPr>
              <a:t>in-person presenters only</a:t>
            </a:r>
            <a:endParaRPr b="1" i="1" sz="1100">
              <a:solidFill>
                <a:srgbClr val="0B5394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84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damina"/>
              <a:buChar char="●"/>
            </a:pPr>
            <a:r>
              <a:rPr b="1"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PDF format ONLY</a:t>
            </a: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</a:t>
            </a:r>
            <a:endParaRPr sz="11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84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damina"/>
              <a:buChar char="●"/>
            </a:pP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Presenters are responsible for:</a:t>
            </a:r>
            <a:endParaRPr sz="11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8450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damina"/>
              <a:buChar char="○"/>
            </a:pP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Poster printing</a:t>
            </a:r>
            <a:endParaRPr sz="11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8450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damina"/>
              <a:buChar char="○"/>
            </a:pP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Delivery of physical poster to t</a:t>
            </a: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he IPE building </a:t>
            </a:r>
            <a:endParaRPr sz="11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212" name="Google Shape;212;p30"/>
          <p:cNvSpPr/>
          <p:nvPr/>
        </p:nvSpPr>
        <p:spPr>
          <a:xfrm rot="2009593">
            <a:off x="6894702" y="1972043"/>
            <a:ext cx="2332173" cy="1901509"/>
          </a:xfrm>
          <a:prstGeom prst="irregularSeal1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30"/>
          <p:cNvSpPr txBox="1"/>
          <p:nvPr/>
        </p:nvSpPr>
        <p:spPr>
          <a:xfrm rot="1257570">
            <a:off x="7045043" y="2442371"/>
            <a:ext cx="2199000" cy="83660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Pro Tip:</a:t>
            </a:r>
            <a:endParaRPr b="1" sz="12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Use </a:t>
            </a:r>
            <a:r>
              <a:rPr lang="en" sz="9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PowerPoint or </a:t>
            </a:r>
            <a:endParaRPr sz="9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Google Slides to create </a:t>
            </a:r>
            <a:endParaRPr sz="9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your poster at full size</a:t>
            </a:r>
            <a:endParaRPr sz="1100"/>
          </a:p>
        </p:txBody>
      </p:sp>
      <p:grpSp>
        <p:nvGrpSpPr>
          <p:cNvPr id="214" name="Google Shape;214;p30"/>
          <p:cNvGrpSpPr/>
          <p:nvPr/>
        </p:nvGrpSpPr>
        <p:grpSpPr>
          <a:xfrm rot="526307">
            <a:off x="5769921" y="60919"/>
            <a:ext cx="2198467" cy="2036363"/>
            <a:chOff x="5897664" y="706301"/>
            <a:chExt cx="2154654" cy="2147040"/>
          </a:xfrm>
        </p:grpSpPr>
        <p:sp>
          <p:nvSpPr>
            <p:cNvPr id="215" name="Google Shape;215;p30"/>
            <p:cNvSpPr/>
            <p:nvPr/>
          </p:nvSpPr>
          <p:spPr>
            <a:xfrm>
              <a:off x="5897664" y="706301"/>
              <a:ext cx="2154654" cy="2147040"/>
            </a:xfrm>
            <a:prstGeom prst="irregularSeal1">
              <a:avLst/>
            </a:prstGeom>
            <a:solidFill>
              <a:schemeClr val="accent6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30"/>
            <p:cNvSpPr txBox="1"/>
            <p:nvPr/>
          </p:nvSpPr>
          <p:spPr>
            <a:xfrm rot="-925115">
              <a:off x="6240709" y="1231889"/>
              <a:ext cx="1438679" cy="8899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chemeClr val="dk1"/>
                  </a:solidFill>
                </a:rPr>
                <a:t>Pro Tip:</a:t>
              </a:r>
              <a:endParaRPr b="1" sz="1200">
                <a:solidFill>
                  <a:schemeClr val="dk1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Adamina"/>
                  <a:ea typeface="Adamina"/>
                  <a:cs typeface="Adamina"/>
                  <a:sym typeface="Adamina"/>
                </a:rPr>
                <a:t>Check your document size BEFORE you begin your layout to avoid scaling issues.</a:t>
              </a:r>
              <a:endParaRPr sz="9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endParaRPr>
            </a:p>
          </p:txBody>
        </p:sp>
      </p:grpSp>
      <p:sp>
        <p:nvSpPr>
          <p:cNvPr id="217" name="Google Shape;217;p30"/>
          <p:cNvSpPr/>
          <p:nvPr/>
        </p:nvSpPr>
        <p:spPr>
          <a:xfrm>
            <a:off x="7907650" y="220225"/>
            <a:ext cx="1054500" cy="501300"/>
          </a:xfrm>
          <a:prstGeom prst="rect">
            <a:avLst/>
          </a:prstGeom>
          <a:solidFill>
            <a:srgbClr val="2C6B9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Jump to </a:t>
            </a:r>
            <a:endParaRPr sz="900"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2025 Timeline</a:t>
            </a:r>
            <a:endParaRPr sz="900">
              <a:solidFill>
                <a:schemeClr val="lt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218" name="Google Shape;218;p30"/>
          <p:cNvSpPr/>
          <p:nvPr/>
        </p:nvSpPr>
        <p:spPr>
          <a:xfrm rot="1200508">
            <a:off x="5484408" y="3030170"/>
            <a:ext cx="1980026" cy="2178650"/>
          </a:xfrm>
          <a:prstGeom prst="irregularSeal1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30"/>
          <p:cNvSpPr txBox="1"/>
          <p:nvPr/>
        </p:nvSpPr>
        <p:spPr>
          <a:xfrm rot="916645">
            <a:off x="5663187" y="3659004"/>
            <a:ext cx="1622435" cy="11438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dk1"/>
                </a:solidFill>
              </a:rPr>
              <a:t>Pro Tip: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Save your poster as both a </a:t>
            </a:r>
            <a:endParaRPr sz="9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PNG and a PDF for submission!</a:t>
            </a:r>
            <a:endParaRPr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220" name="Google Shape;220;p30"/>
          <p:cNvSpPr/>
          <p:nvPr/>
        </p:nvSpPr>
        <p:spPr>
          <a:xfrm>
            <a:off x="7908975" y="857250"/>
            <a:ext cx="1033200" cy="498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2C6B94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Jump to poster formatting</a:t>
            </a:r>
            <a:endParaRPr b="1" sz="1000">
              <a:solidFill>
                <a:srgbClr val="2C6B94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221" name="Google Shape;221;p30"/>
          <p:cNvSpPr/>
          <p:nvPr/>
        </p:nvSpPr>
        <p:spPr>
          <a:xfrm>
            <a:off x="7908975" y="1485700"/>
            <a:ext cx="1033200" cy="498300"/>
          </a:xfrm>
          <a:prstGeom prst="rect">
            <a:avLst/>
          </a:prstGeom>
          <a:solidFill>
            <a:srgbClr val="2C6B9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Jump to video formatting </a:t>
            </a:r>
            <a:endParaRPr sz="1000">
              <a:solidFill>
                <a:schemeClr val="lt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222" name="Google Shape;222;p30">
            <a:hlinkClick action="ppaction://hlinksldjump" r:id="rId11"/>
          </p:cNvPr>
          <p:cNvSpPr/>
          <p:nvPr/>
        </p:nvSpPr>
        <p:spPr>
          <a:xfrm>
            <a:off x="7908975" y="243800"/>
            <a:ext cx="1033200" cy="483300"/>
          </a:xfrm>
          <a:prstGeom prst="rect">
            <a:avLst/>
          </a:prstGeom>
          <a:solidFill>
            <a:srgbClr val="2C6B9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Jump to </a:t>
            </a:r>
            <a:endParaRPr sz="9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2025 Timeline</a:t>
            </a:r>
            <a:endParaRPr sz="1000">
              <a:solidFill>
                <a:schemeClr val="lt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29" name="Google Shape;22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1"/>
          <p:cNvSpPr txBox="1"/>
          <p:nvPr/>
        </p:nvSpPr>
        <p:spPr>
          <a:xfrm>
            <a:off x="454650" y="352275"/>
            <a:ext cx="5786400" cy="5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Adamina"/>
                <a:ea typeface="Adamina"/>
                <a:cs typeface="Adamina"/>
                <a:sym typeface="Adamina"/>
              </a:rPr>
              <a:t>Physical </a:t>
            </a:r>
            <a:r>
              <a:rPr b="1" lang="en" sz="3000">
                <a:latin typeface="Adamina"/>
                <a:ea typeface="Adamina"/>
                <a:cs typeface="Adamina"/>
                <a:sym typeface="Adamina"/>
              </a:rPr>
              <a:t>Posters (on site)</a:t>
            </a:r>
            <a:endParaRPr b="1" sz="3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231" name="Google Shape;231;p31"/>
          <p:cNvSpPr txBox="1"/>
          <p:nvPr/>
        </p:nvSpPr>
        <p:spPr>
          <a:xfrm>
            <a:off x="930150" y="1097325"/>
            <a:ext cx="6389100" cy="3768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Researchers</a:t>
            </a:r>
            <a:r>
              <a:rPr b="1" lang="en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</a:t>
            </a:r>
            <a:r>
              <a:rPr b="1" lang="en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at ATSU (MO)</a:t>
            </a:r>
            <a:endParaRPr b="1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damina"/>
              <a:buChar char="●"/>
            </a:pP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Researchers must submit posters for printing </a:t>
            </a:r>
            <a:endParaRPr sz="11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84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damina"/>
              <a:buChar char="●"/>
            </a:pP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No charge for poster printing for ATSU employees and ATSU students working with faculty.</a:t>
            </a: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 </a:t>
            </a:r>
            <a:r>
              <a:rPr i="1"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However </a:t>
            </a: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:</a:t>
            </a:r>
            <a:endParaRPr sz="11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damina"/>
              <a:buChar char="■"/>
            </a:pP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If there is a reprint needed due to a typo or other error on the researcher's part, we do charge a $50 reprint fee to help cover part of the paper and ink costs.</a:t>
            </a:r>
            <a:endParaRPr sz="11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damina"/>
              <a:buChar char="■"/>
            </a:pP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A $50 rush fee will be charged for posters submitted with less than two days lead time to print.</a:t>
            </a:r>
            <a:endParaRPr sz="11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damina"/>
              <a:buChar char="■"/>
            </a:pP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Email “print-ready” poster files in PPT or PDF format (Apple users submit PDF only) to</a:t>
            </a: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Jamie Carroll </a:t>
            </a:r>
            <a:r>
              <a:rPr lang="en" sz="1100" u="sng">
                <a:solidFill>
                  <a:schemeClr val="hlink"/>
                </a:solidFill>
                <a:latin typeface="Adamina"/>
                <a:ea typeface="Adamina"/>
                <a:cs typeface="Adamina"/>
                <a:sym typeface="Adamina"/>
                <a:hlinkClick r:id="rId4"/>
              </a:rPr>
              <a:t>jcarroll@atsu.edu</a:t>
            </a: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.</a:t>
            </a:r>
            <a:endParaRPr sz="11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If researchers need graphics created for their poster, contact Jamie Carroll </a:t>
            </a:r>
            <a:r>
              <a:rPr lang="en" sz="1100" u="sng">
                <a:solidFill>
                  <a:schemeClr val="accent5"/>
                </a:solidFill>
                <a:latin typeface="Adamina"/>
                <a:ea typeface="Adamina"/>
                <a:cs typeface="Adamina"/>
                <a:sym typeface="Adamin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jcarroll@atsu.edu</a:t>
            </a:r>
            <a:r>
              <a:rPr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.</a:t>
            </a:r>
            <a:endParaRPr sz="11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R</a:t>
            </a:r>
            <a:r>
              <a:rPr b="1" lang="en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esearchers at other institutions </a:t>
            </a:r>
            <a:endParaRPr b="1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damina"/>
              <a:buChar char="●"/>
            </a:pPr>
            <a:r>
              <a:rPr lang="en" sz="12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Utilize your institution’s printing services</a:t>
            </a:r>
            <a:r>
              <a:rPr lang="en" sz="12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. Contact them for formats and deadlines.</a:t>
            </a:r>
            <a:endParaRPr sz="12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232" name="Google Shape;232;p31">
            <a:hlinkClick action="ppaction://hlinksldjump" r:id="rId6"/>
          </p:cNvPr>
          <p:cNvSpPr/>
          <p:nvPr/>
        </p:nvSpPr>
        <p:spPr>
          <a:xfrm>
            <a:off x="7908975" y="243800"/>
            <a:ext cx="1033200" cy="483300"/>
          </a:xfrm>
          <a:prstGeom prst="rect">
            <a:avLst/>
          </a:prstGeom>
          <a:solidFill>
            <a:srgbClr val="2C6B9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Jump to </a:t>
            </a:r>
            <a:endParaRPr sz="9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2025 Timeline</a:t>
            </a:r>
            <a:endParaRPr sz="1000">
              <a:solidFill>
                <a:schemeClr val="lt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233" name="Google Shape;233;p31"/>
          <p:cNvSpPr/>
          <p:nvPr/>
        </p:nvSpPr>
        <p:spPr>
          <a:xfrm>
            <a:off x="7908975" y="857250"/>
            <a:ext cx="1033200" cy="498300"/>
          </a:xfrm>
          <a:prstGeom prst="rect">
            <a:avLst/>
          </a:prstGeom>
          <a:solidFill>
            <a:srgbClr val="2C6B94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Jump to poster formatting</a:t>
            </a:r>
            <a:endParaRPr sz="1000">
              <a:solidFill>
                <a:schemeClr val="lt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234" name="Google Shape;234;p31"/>
          <p:cNvSpPr/>
          <p:nvPr/>
        </p:nvSpPr>
        <p:spPr>
          <a:xfrm>
            <a:off x="7908975" y="1485700"/>
            <a:ext cx="1033200" cy="498300"/>
          </a:xfrm>
          <a:prstGeom prst="rect">
            <a:avLst/>
          </a:prstGeom>
          <a:solidFill>
            <a:srgbClr val="2C6B9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Jump to video formatting </a:t>
            </a:r>
            <a:endParaRPr sz="1000">
              <a:solidFill>
                <a:schemeClr val="lt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235" name="Google Shape;235;p31">
            <a:hlinkClick action="ppaction://hlinksldjump" r:id="rId11"/>
          </p:cNvPr>
          <p:cNvSpPr/>
          <p:nvPr/>
        </p:nvSpPr>
        <p:spPr>
          <a:xfrm>
            <a:off x="7908975" y="243800"/>
            <a:ext cx="1033200" cy="483300"/>
          </a:xfrm>
          <a:prstGeom prst="rect">
            <a:avLst/>
          </a:prstGeom>
          <a:solidFill>
            <a:srgbClr val="2C6B9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Jump to </a:t>
            </a:r>
            <a:endParaRPr sz="9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2025 Timeline</a:t>
            </a:r>
            <a:endParaRPr sz="1000">
              <a:solidFill>
                <a:schemeClr val="lt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4" title="IBRS-2025-save-date-social.png"/>
          <p:cNvPicPr preferRelativeResize="0"/>
          <p:nvPr/>
        </p:nvPicPr>
        <p:blipFill rotWithShape="1">
          <a:blip r:embed="rId3">
            <a:alphaModFix/>
          </a:blip>
          <a:srcRect b="6188" l="0" r="0" t="10637"/>
          <a:stretch/>
        </p:blipFill>
        <p:spPr>
          <a:xfrm>
            <a:off x="1083375" y="196613"/>
            <a:ext cx="6977251" cy="4750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32" title="IBRS 2025 Bucky's Guide Step5 post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8750" y="0"/>
            <a:ext cx="6286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47" name="Google Shape;24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3"/>
          <p:cNvSpPr txBox="1"/>
          <p:nvPr/>
        </p:nvSpPr>
        <p:spPr>
          <a:xfrm>
            <a:off x="454650" y="352275"/>
            <a:ext cx="5786400" cy="5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Adamina"/>
                <a:ea typeface="Adamina"/>
                <a:cs typeface="Adamina"/>
                <a:sym typeface="Adamina"/>
              </a:rPr>
              <a:t>Videos</a:t>
            </a:r>
            <a:endParaRPr b="1" sz="3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249" name="Google Shape;249;p33"/>
          <p:cNvSpPr txBox="1"/>
          <p:nvPr/>
        </p:nvSpPr>
        <p:spPr>
          <a:xfrm>
            <a:off x="851500" y="894675"/>
            <a:ext cx="6389100" cy="415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All accepted abstracts are required to provide a video of their poster presentation for prejudging. </a:t>
            </a:r>
            <a:br>
              <a:rPr lang="en" sz="10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</a:br>
            <a:endParaRPr sz="10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This recording is of your poster presentation for judges and attendees.</a:t>
            </a:r>
            <a:r>
              <a:rPr lang="en" sz="10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</a:t>
            </a:r>
            <a:endParaRPr sz="10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damina"/>
              <a:buChar char="●"/>
            </a:pPr>
            <a:r>
              <a:rPr lang="en" sz="10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Videos should be 1</a:t>
            </a:r>
            <a:r>
              <a:rPr lang="en" sz="10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</a:t>
            </a:r>
            <a:r>
              <a:rPr lang="en" sz="10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minute in length. (NOT longer than 2 minutes.)</a:t>
            </a:r>
            <a:endParaRPr sz="10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damina"/>
              <a:buChar char="●"/>
            </a:pPr>
            <a:r>
              <a:rPr lang="en" sz="10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Video format should be MPEG-4 (might be called MPG4, depending on the recording software).</a:t>
            </a:r>
            <a:endParaRPr sz="10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damina"/>
              <a:buChar char="●"/>
            </a:pPr>
            <a:r>
              <a:rPr lang="en" sz="10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Imagine this video as a TikTok or Google Shorts clip that gives the audience a quick summary of your poster.</a:t>
            </a:r>
            <a:endParaRPr sz="10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damina"/>
              <a:buChar char="●"/>
            </a:pPr>
            <a:r>
              <a:rPr lang="en" sz="10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Recording can be done with Zoom, Google Meet, OBS Studio, YouTube, or on your mobile device.</a:t>
            </a:r>
            <a:endParaRPr sz="10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damina"/>
              <a:buChar char="●"/>
            </a:pPr>
            <a:r>
              <a:rPr lang="en" sz="10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Do not host your video - video files must be emailed (or shared) to </a:t>
            </a:r>
            <a:r>
              <a:rPr lang="en" sz="1000" u="sng">
                <a:solidFill>
                  <a:schemeClr val="hlink"/>
                </a:solidFill>
                <a:latin typeface="Adamina"/>
                <a:ea typeface="Adamina"/>
                <a:cs typeface="Adamina"/>
                <a:sym typeface="Adamina"/>
                <a:hlinkClick r:id="rId4"/>
              </a:rPr>
              <a:t>ibrs@atsu.edu</a:t>
            </a:r>
            <a:r>
              <a:rPr lang="en" sz="10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 so they can be attached to your poster in GatherTown.</a:t>
            </a:r>
            <a:br>
              <a:rPr lang="en" sz="10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</a:br>
            <a:endParaRPr sz="10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General tips </a:t>
            </a:r>
            <a:endParaRPr b="1" sz="10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2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damina"/>
              <a:buChar char="●"/>
            </a:pPr>
            <a:r>
              <a:rPr lang="en" sz="10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Use excellent lighting and the best audio available. </a:t>
            </a:r>
            <a:endParaRPr sz="10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2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damina"/>
              <a:buChar char="●"/>
            </a:pPr>
            <a:r>
              <a:rPr lang="en" sz="10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Limit busy backgrounds unless that's part of the story. </a:t>
            </a:r>
            <a:endParaRPr sz="10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damina"/>
              <a:buChar char="●"/>
            </a:pPr>
            <a:r>
              <a:rPr lang="en" sz="10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Reference your poster, do not share it on screen. (Your digital poster will be available for viewers.)</a:t>
            </a:r>
            <a:endParaRPr sz="10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250" name="Google Shape;250;p33"/>
          <p:cNvSpPr/>
          <p:nvPr/>
        </p:nvSpPr>
        <p:spPr>
          <a:xfrm>
            <a:off x="7943425" y="868075"/>
            <a:ext cx="1033200" cy="498300"/>
          </a:xfrm>
          <a:prstGeom prst="rect">
            <a:avLst/>
          </a:prstGeom>
          <a:solidFill>
            <a:srgbClr val="2C6B94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Jump to poster formatting</a:t>
            </a:r>
            <a:endParaRPr sz="1000">
              <a:solidFill>
                <a:schemeClr val="lt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251" name="Google Shape;251;p33"/>
          <p:cNvSpPr/>
          <p:nvPr/>
        </p:nvSpPr>
        <p:spPr>
          <a:xfrm>
            <a:off x="7943425" y="1496525"/>
            <a:ext cx="1033200" cy="498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C6B94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Jump to video formatting</a:t>
            </a:r>
            <a:r>
              <a:rPr lang="en" sz="1000">
                <a:solidFill>
                  <a:schemeClr val="lt1"/>
                </a:solidFill>
                <a:highlight>
                  <a:srgbClr val="2C6B94"/>
                </a:highlight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endParaRPr sz="1000">
              <a:solidFill>
                <a:schemeClr val="lt1"/>
              </a:solidFill>
              <a:highlight>
                <a:srgbClr val="2C6B94"/>
              </a:highlight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252" name="Google Shape;252;p33">
            <a:hlinkClick action="ppaction://hlinksldjump" r:id="rId8"/>
          </p:cNvPr>
          <p:cNvSpPr/>
          <p:nvPr/>
        </p:nvSpPr>
        <p:spPr>
          <a:xfrm>
            <a:off x="7943425" y="254625"/>
            <a:ext cx="1033200" cy="483300"/>
          </a:xfrm>
          <a:prstGeom prst="rect">
            <a:avLst/>
          </a:prstGeom>
          <a:solidFill>
            <a:srgbClr val="2C6B9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Jump to </a:t>
            </a:r>
            <a:endParaRPr sz="9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2025 Timeline</a:t>
            </a:r>
            <a:endParaRPr sz="1000">
              <a:solidFill>
                <a:schemeClr val="lt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34" title="IBRS 2025 Bucky's Guide Step6 post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8750" y="0"/>
            <a:ext cx="6286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64" name="Google Shape;26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5"/>
          <p:cNvSpPr txBox="1"/>
          <p:nvPr/>
        </p:nvSpPr>
        <p:spPr>
          <a:xfrm>
            <a:off x="454650" y="352275"/>
            <a:ext cx="5786400" cy="5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Adamina"/>
                <a:ea typeface="Adamina"/>
                <a:cs typeface="Adamina"/>
                <a:sym typeface="Adamina"/>
              </a:rPr>
              <a:t>Symposium Day</a:t>
            </a:r>
            <a:endParaRPr sz="2500"/>
          </a:p>
        </p:txBody>
      </p:sp>
      <p:sp>
        <p:nvSpPr>
          <p:cNvPr id="266" name="Google Shape;266;p35"/>
          <p:cNvSpPr txBox="1"/>
          <p:nvPr/>
        </p:nvSpPr>
        <p:spPr>
          <a:xfrm>
            <a:off x="548425" y="1236325"/>
            <a:ext cx="6389100" cy="325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Onsite Location:</a:t>
            </a:r>
            <a:endParaRPr b="1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A.T. Still University – Kirksville, Missouri, campus</a:t>
            </a:r>
            <a:endParaRPr sz="12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Interprofessional Education (IPE) Building – Second floor</a:t>
            </a:r>
            <a:endParaRPr sz="12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500 W.  Jefferson St.</a:t>
            </a:r>
            <a:endParaRPr sz="12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Kirksville, MO 63501</a:t>
            </a:r>
            <a:endParaRPr sz="12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Online Location:</a:t>
            </a:r>
            <a:endParaRPr b="1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Gathertown (link will be provided via email)</a:t>
            </a:r>
            <a:endParaRPr sz="12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damina"/>
              <a:buChar char="●"/>
            </a:pPr>
            <a:r>
              <a:rPr lang="en" sz="12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Presenters living more than 100 miles from Kirksville may choose to exhibit virtually on Gathertown. All others will present in person.</a:t>
            </a:r>
            <a:endParaRPr sz="12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damina"/>
              <a:buChar char="●"/>
            </a:pPr>
            <a:r>
              <a:rPr lang="en" sz="12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P</a:t>
            </a:r>
            <a:r>
              <a:rPr lang="en" sz="12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resenters</a:t>
            </a:r>
            <a:r>
              <a:rPr lang="en" sz="12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will need to be present at their posters for one hour during their assigned session </a:t>
            </a:r>
            <a:r>
              <a:rPr b="1" i="1" lang="en" sz="12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and</a:t>
            </a:r>
            <a:r>
              <a:rPr lang="en" sz="12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</a:t>
            </a:r>
            <a:r>
              <a:rPr lang="en" sz="12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during the</a:t>
            </a:r>
            <a:r>
              <a:rPr lang="en" sz="12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</a:t>
            </a:r>
            <a:r>
              <a:rPr lang="en" sz="12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General Poster Session</a:t>
            </a:r>
            <a:r>
              <a:rPr lang="en" sz="12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.</a:t>
            </a:r>
            <a:endParaRPr sz="12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267" name="Google Shape;267;p35">
            <a:hlinkClick action="ppaction://hlinksldjump" r:id="rId4"/>
          </p:cNvPr>
          <p:cNvSpPr/>
          <p:nvPr/>
        </p:nvSpPr>
        <p:spPr>
          <a:xfrm>
            <a:off x="7908975" y="243800"/>
            <a:ext cx="1033200" cy="483300"/>
          </a:xfrm>
          <a:prstGeom prst="rect">
            <a:avLst/>
          </a:prstGeom>
          <a:solidFill>
            <a:srgbClr val="2C6B9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Jump to </a:t>
            </a:r>
            <a:endParaRPr sz="9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2025 Timeline</a:t>
            </a:r>
            <a:endParaRPr sz="1000">
              <a:solidFill>
                <a:schemeClr val="lt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268" name="Google Shape;268;p35"/>
          <p:cNvSpPr/>
          <p:nvPr/>
        </p:nvSpPr>
        <p:spPr>
          <a:xfrm>
            <a:off x="7908975" y="857250"/>
            <a:ext cx="1033200" cy="498300"/>
          </a:xfrm>
          <a:prstGeom prst="rect">
            <a:avLst/>
          </a:prstGeom>
          <a:solidFill>
            <a:srgbClr val="2C6B94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Jump to poster formatting</a:t>
            </a:r>
            <a:endParaRPr sz="1000">
              <a:solidFill>
                <a:schemeClr val="lt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269" name="Google Shape;269;p35"/>
          <p:cNvSpPr/>
          <p:nvPr/>
        </p:nvSpPr>
        <p:spPr>
          <a:xfrm>
            <a:off x="7908975" y="1485700"/>
            <a:ext cx="1033200" cy="498300"/>
          </a:xfrm>
          <a:prstGeom prst="rect">
            <a:avLst/>
          </a:prstGeom>
          <a:solidFill>
            <a:srgbClr val="2C6B9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Jump to video formatting </a:t>
            </a:r>
            <a:endParaRPr sz="1000">
              <a:solidFill>
                <a:schemeClr val="lt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270" name="Google Shape;270;p35">
            <a:hlinkClick action="ppaction://hlinksldjump" r:id="rId9"/>
          </p:cNvPr>
          <p:cNvSpPr/>
          <p:nvPr/>
        </p:nvSpPr>
        <p:spPr>
          <a:xfrm>
            <a:off x="7908975" y="243800"/>
            <a:ext cx="1033200" cy="483300"/>
          </a:xfrm>
          <a:prstGeom prst="rect">
            <a:avLst/>
          </a:prstGeom>
          <a:solidFill>
            <a:srgbClr val="2C6B9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Jump to </a:t>
            </a:r>
            <a:endParaRPr sz="9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2025 Timeline</a:t>
            </a:r>
            <a:endParaRPr sz="1000">
              <a:solidFill>
                <a:schemeClr val="lt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77" name="Google Shape;27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36"/>
          <p:cNvSpPr txBox="1"/>
          <p:nvPr/>
        </p:nvSpPr>
        <p:spPr>
          <a:xfrm>
            <a:off x="245225" y="109050"/>
            <a:ext cx="7620900" cy="5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Adamina"/>
                <a:ea typeface="Adamina"/>
                <a:cs typeface="Adamina"/>
                <a:sym typeface="Adamina"/>
              </a:rPr>
              <a:t>IBRS</a:t>
            </a:r>
            <a:r>
              <a:rPr b="1" lang="en" sz="3000">
                <a:latin typeface="Adamina"/>
                <a:ea typeface="Adamina"/>
                <a:cs typeface="Adamina"/>
                <a:sym typeface="Adamina"/>
              </a:rPr>
              <a:t> Event </a:t>
            </a:r>
            <a:r>
              <a:rPr b="1" lang="en" sz="30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Schedule</a:t>
            </a:r>
            <a:endParaRPr sz="3000"/>
          </a:p>
        </p:txBody>
      </p:sp>
      <p:graphicFrame>
        <p:nvGraphicFramePr>
          <p:cNvPr id="279" name="Google Shape;279;p36"/>
          <p:cNvGraphicFramePr/>
          <p:nvPr/>
        </p:nvGraphicFramePr>
        <p:xfrm>
          <a:off x="133713" y="935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{4BF18779-2DB5-4A59-90AF-3BB19905AA13}</a:tableStyleId>
              </a:tblPr>
              <a:tblGrid>
                <a:gridCol w="1275375"/>
                <a:gridCol w="2651725"/>
                <a:gridCol w="1936000"/>
                <a:gridCol w="1356650"/>
              </a:tblGrid>
              <a:tr h="2000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Time (CST)</a:t>
                      </a:r>
                      <a:endParaRPr b="1"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Event</a:t>
                      </a:r>
                      <a:endParaRPr b="1"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Kirksville Location</a:t>
                      </a:r>
                      <a:endParaRPr b="1"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GatherTown Location</a:t>
                      </a:r>
                      <a:endParaRPr b="1"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8:00 am - 8:30 am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Poster hanging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IPE Building, </a:t>
                      </a:r>
                      <a:r>
                        <a:rPr lang="en" sz="900"/>
                        <a:t>Rooms 151/153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8:30 am - 8:55 am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DOORS OPEN/General Admission Check in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IPE Building, </a:t>
                      </a:r>
                      <a:r>
                        <a:rPr lang="en" sz="900"/>
                        <a:t>Lobby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u="sng">
                          <a:solidFill>
                            <a:schemeClr val="hlink"/>
                          </a:solidFill>
                          <a:hlinkClick r:id="rId4"/>
                        </a:rPr>
                        <a:t>Plenary Hall</a:t>
                      </a:r>
                      <a:endParaRPr sz="900" u="sng">
                        <a:solidFill>
                          <a:schemeClr val="hlink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9:00 am - 9:15 am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Welcome and Opening Remarks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IPE Building, Room 241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u="sng">
                          <a:solidFill>
                            <a:schemeClr val="hlink"/>
                          </a:solidFill>
                          <a:hlinkClick r:id="rId5"/>
                        </a:rPr>
                        <a:t>Plenary Hall</a:t>
                      </a:r>
                      <a:endParaRPr sz="900" u="sng">
                        <a:solidFill>
                          <a:schemeClr val="hlink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9:15 am - 10:15 am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Oral Presentations (Session 1)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IPE Building, </a:t>
                      </a:r>
                      <a:r>
                        <a:rPr lang="en" sz="900">
                          <a:solidFill>
                            <a:schemeClr val="dk1"/>
                          </a:solidFill>
                        </a:rPr>
                        <a:t>Room 241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u="sng">
                          <a:solidFill>
                            <a:schemeClr val="hlink"/>
                          </a:solidFill>
                          <a:hlinkClick r:id="rId6"/>
                        </a:rPr>
                        <a:t>Plenary Hall</a:t>
                      </a:r>
                      <a:endParaRPr sz="900" u="sng">
                        <a:solidFill>
                          <a:schemeClr val="hlink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10:15 am - 10:30 am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Break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10:30 am - 11:30 am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Poster Presentations (Session A)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IPE Building, </a:t>
                      </a:r>
                      <a:r>
                        <a:rPr lang="en" sz="900">
                          <a:solidFill>
                            <a:schemeClr val="dk1"/>
                          </a:solidFill>
                        </a:rPr>
                        <a:t>Rooms 151/153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u="sng">
                          <a:solidFill>
                            <a:schemeClr val="hlink"/>
                          </a:solidFill>
                          <a:hlinkClick r:id="rId7"/>
                        </a:rPr>
                        <a:t>Poster rooms (401-436)</a:t>
                      </a:r>
                      <a:endParaRPr sz="900" u="sng">
                        <a:solidFill>
                          <a:schemeClr val="hlink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11:30 am - 12:30 pm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Lunch (must be registered)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IPE Building, Rooms 257/259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12:30 pm - 1:15 pm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Keynote Speaker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IPE Building, 2nd floor Classroom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u="sng">
                          <a:solidFill>
                            <a:schemeClr val="hlink"/>
                          </a:solidFill>
                          <a:hlinkClick r:id="rId8"/>
                        </a:rPr>
                        <a:t>Plenary Hall</a:t>
                      </a:r>
                      <a:endParaRPr sz="900" u="sng">
                        <a:solidFill>
                          <a:schemeClr val="hlink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1:15 pm - 2:15 pm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Oral Presentations (Session 2)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IPE Building, 2nd floor Classroom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u="sng">
                          <a:solidFill>
                            <a:schemeClr val="hlink"/>
                          </a:solidFill>
                          <a:hlinkClick r:id="rId9"/>
                        </a:rPr>
                        <a:t>Plenary Hall</a:t>
                      </a:r>
                      <a:endParaRPr sz="900" u="sng">
                        <a:solidFill>
                          <a:schemeClr val="hlink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2:15 pm - 2:30 pm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Break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2:30 pm - 3:30 pm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Poster Presentations (Session B)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IPE Building, </a:t>
                      </a:r>
                      <a:r>
                        <a:rPr lang="en" sz="900">
                          <a:solidFill>
                            <a:schemeClr val="dk1"/>
                          </a:solidFill>
                        </a:rPr>
                        <a:t>Rooms 151/153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u="sng">
                          <a:solidFill>
                            <a:schemeClr val="hlink"/>
                          </a:solidFill>
                          <a:hlinkClick r:id="rId10"/>
                        </a:rPr>
                        <a:t>Poster rooms (401-436)</a:t>
                      </a:r>
                      <a:endParaRPr sz="900" u="sng">
                        <a:solidFill>
                          <a:schemeClr val="hlink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3:30 pm - 4:15 pm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General Poster Session (All Posters)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IPE Building, </a:t>
                      </a:r>
                      <a:r>
                        <a:rPr lang="en" sz="900">
                          <a:solidFill>
                            <a:schemeClr val="dk1"/>
                          </a:solidFill>
                        </a:rPr>
                        <a:t>Rooms 151/153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u="sng">
                          <a:solidFill>
                            <a:schemeClr val="hlink"/>
                          </a:solidFill>
                          <a:hlinkClick r:id="rId11"/>
                        </a:rPr>
                        <a:t>Poster rooms (401-436)</a:t>
                      </a:r>
                      <a:endParaRPr sz="900" u="sng">
                        <a:solidFill>
                          <a:schemeClr val="hlink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4:15 pm - 4:30 pm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Awards and Closing Remarks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IPE Building, 2nd floor Classroom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u="sng">
                          <a:solidFill>
                            <a:schemeClr val="hlink"/>
                          </a:solidFill>
                          <a:hlinkClick r:id="rId12"/>
                        </a:rPr>
                        <a:t>Plenary Hall</a:t>
                      </a:r>
                      <a:endParaRPr sz="900" u="sng">
                        <a:solidFill>
                          <a:schemeClr val="hlink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17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4:30 pm - 5:00 pm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Remove physical posters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IPE Building, </a:t>
                      </a:r>
                      <a:r>
                        <a:rPr lang="en" sz="900">
                          <a:solidFill>
                            <a:schemeClr val="dk1"/>
                          </a:solidFill>
                        </a:rPr>
                        <a:t>Rooms 151/153</a:t>
                      </a:r>
                      <a:endParaRPr sz="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</a:tbl>
          </a:graphicData>
        </a:graphic>
      </p:graphicFrame>
      <p:sp>
        <p:nvSpPr>
          <p:cNvPr id="280" name="Google Shape;280;p36">
            <a:hlinkClick action="ppaction://hlinksldjump" r:id="rId13"/>
          </p:cNvPr>
          <p:cNvSpPr/>
          <p:nvPr/>
        </p:nvSpPr>
        <p:spPr>
          <a:xfrm>
            <a:off x="7908975" y="243800"/>
            <a:ext cx="1033200" cy="483300"/>
          </a:xfrm>
          <a:prstGeom prst="rect">
            <a:avLst/>
          </a:prstGeom>
          <a:solidFill>
            <a:srgbClr val="2C6B9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Jump to </a:t>
            </a:r>
            <a:endParaRPr sz="9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1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2025 Timeline</a:t>
            </a:r>
            <a:endParaRPr sz="1000">
              <a:solidFill>
                <a:schemeClr val="lt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281" name="Google Shape;281;p36"/>
          <p:cNvSpPr/>
          <p:nvPr/>
        </p:nvSpPr>
        <p:spPr>
          <a:xfrm>
            <a:off x="7908975" y="857250"/>
            <a:ext cx="1033200" cy="498300"/>
          </a:xfrm>
          <a:prstGeom prst="rect">
            <a:avLst/>
          </a:prstGeom>
          <a:solidFill>
            <a:srgbClr val="2C6B94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1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Jump to poster formatting</a:t>
            </a:r>
            <a:endParaRPr sz="1000">
              <a:solidFill>
                <a:schemeClr val="lt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282" name="Google Shape;282;p36"/>
          <p:cNvSpPr/>
          <p:nvPr/>
        </p:nvSpPr>
        <p:spPr>
          <a:xfrm>
            <a:off x="7908975" y="1485700"/>
            <a:ext cx="1033200" cy="498300"/>
          </a:xfrm>
          <a:prstGeom prst="rect">
            <a:avLst/>
          </a:prstGeom>
          <a:solidFill>
            <a:srgbClr val="2C6B9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Jump to video formatting </a:t>
            </a:r>
            <a:endParaRPr sz="1000">
              <a:solidFill>
                <a:schemeClr val="lt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283" name="Google Shape;283;p36">
            <a:hlinkClick action="ppaction://hlinksldjump" r:id="rId18"/>
          </p:cNvPr>
          <p:cNvSpPr/>
          <p:nvPr/>
        </p:nvSpPr>
        <p:spPr>
          <a:xfrm>
            <a:off x="7908975" y="243800"/>
            <a:ext cx="1033200" cy="483300"/>
          </a:xfrm>
          <a:prstGeom prst="rect">
            <a:avLst/>
          </a:prstGeom>
          <a:solidFill>
            <a:srgbClr val="2C6B9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Jump to </a:t>
            </a:r>
            <a:endParaRPr sz="9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2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2025 Timeline</a:t>
            </a:r>
            <a:endParaRPr sz="1000">
              <a:solidFill>
                <a:schemeClr val="lt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37" title="IBRS 2025 Bucky's Guide series ending post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8750" y="0"/>
            <a:ext cx="6286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95" name="Google Shape;29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85600" y="0"/>
            <a:ext cx="93296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8"/>
          <p:cNvSpPr txBox="1"/>
          <p:nvPr/>
        </p:nvSpPr>
        <p:spPr>
          <a:xfrm>
            <a:off x="3624825" y="4317625"/>
            <a:ext cx="3441600" cy="57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    Questions? Comments? Concerns?</a:t>
            </a:r>
            <a:endParaRPr b="1" sz="13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    Email: </a:t>
            </a:r>
            <a:r>
              <a:rPr lang="en" sz="1300" u="sng">
                <a:solidFill>
                  <a:schemeClr val="hlink"/>
                </a:solidFill>
                <a:latin typeface="Adamina"/>
                <a:ea typeface="Adamina"/>
                <a:cs typeface="Adamina"/>
                <a:sym typeface="Adamina"/>
                <a:hlinkClick r:id="rId4"/>
              </a:rPr>
              <a:t>ibrs@atsu.edu</a:t>
            </a:r>
            <a:r>
              <a:rPr lang="en" sz="13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</a:t>
            </a:r>
            <a:endParaRPr sz="1500"/>
          </a:p>
        </p:txBody>
      </p:sp>
      <p:sp>
        <p:nvSpPr>
          <p:cNvPr id="297" name="Google Shape;297;p38"/>
          <p:cNvSpPr txBox="1"/>
          <p:nvPr/>
        </p:nvSpPr>
        <p:spPr>
          <a:xfrm>
            <a:off x="4315750" y="1071525"/>
            <a:ext cx="2064300" cy="5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Adamina"/>
                <a:ea typeface="Adamina"/>
                <a:cs typeface="Adamina"/>
                <a:sym typeface="Adamina"/>
              </a:rPr>
              <a:t>Website:</a:t>
            </a:r>
            <a:endParaRPr b="1" sz="1500"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Adamina"/>
                <a:ea typeface="Adamina"/>
                <a:cs typeface="Adamina"/>
                <a:sym typeface="Adamina"/>
              </a:rPr>
              <a:t> </a:t>
            </a:r>
            <a:r>
              <a:rPr lang="en" sz="1200" u="sng">
                <a:solidFill>
                  <a:schemeClr val="hlink"/>
                </a:solidFill>
                <a:latin typeface="Adamina"/>
                <a:ea typeface="Adamina"/>
                <a:cs typeface="Adamina"/>
                <a:sym typeface="Adamina"/>
                <a:hlinkClick r:id="rId5"/>
              </a:rPr>
              <a:t>atsu.edu/ibrs</a:t>
            </a:r>
            <a:endParaRPr b="1" sz="2600">
              <a:latin typeface="Adamina"/>
              <a:ea typeface="Adamina"/>
              <a:cs typeface="Adamina"/>
              <a:sym typeface="Adamina"/>
            </a:endParaRPr>
          </a:p>
        </p:txBody>
      </p:sp>
      <p:pic>
        <p:nvPicPr>
          <p:cNvPr id="298" name="Google Shape;298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12075" y="1698513"/>
            <a:ext cx="1871650" cy="186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8" title="2025 Title Graphic only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85600" y="-3275"/>
            <a:ext cx="352427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38">
            <a:hlinkClick action="ppaction://hlinksldjump" r:id="rId8"/>
          </p:cNvPr>
          <p:cNvSpPr/>
          <p:nvPr/>
        </p:nvSpPr>
        <p:spPr>
          <a:xfrm>
            <a:off x="7908975" y="243800"/>
            <a:ext cx="1033200" cy="483300"/>
          </a:xfrm>
          <a:prstGeom prst="rect">
            <a:avLst/>
          </a:prstGeom>
          <a:solidFill>
            <a:srgbClr val="2C6B9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Jump to </a:t>
            </a:r>
            <a:endParaRPr sz="9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2025 Timeline</a:t>
            </a:r>
            <a:endParaRPr sz="1000">
              <a:solidFill>
                <a:schemeClr val="lt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01" name="Google Shape;301;p38"/>
          <p:cNvSpPr/>
          <p:nvPr/>
        </p:nvSpPr>
        <p:spPr>
          <a:xfrm>
            <a:off x="7908975" y="857250"/>
            <a:ext cx="1033200" cy="498300"/>
          </a:xfrm>
          <a:prstGeom prst="rect">
            <a:avLst/>
          </a:prstGeom>
          <a:solidFill>
            <a:srgbClr val="2C6B94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Jump to poster formatting</a:t>
            </a:r>
            <a:endParaRPr sz="1000">
              <a:solidFill>
                <a:schemeClr val="lt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02" name="Google Shape;302;p38"/>
          <p:cNvSpPr/>
          <p:nvPr/>
        </p:nvSpPr>
        <p:spPr>
          <a:xfrm>
            <a:off x="7908975" y="1485700"/>
            <a:ext cx="1033200" cy="498300"/>
          </a:xfrm>
          <a:prstGeom prst="rect">
            <a:avLst/>
          </a:prstGeom>
          <a:solidFill>
            <a:srgbClr val="2C6B9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Jump to video formatting </a:t>
            </a:r>
            <a:endParaRPr sz="1000">
              <a:solidFill>
                <a:schemeClr val="lt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03" name="Google Shape;303;p38">
            <a:hlinkClick action="ppaction://hlinksldjump" r:id="rId13"/>
          </p:cNvPr>
          <p:cNvSpPr/>
          <p:nvPr/>
        </p:nvSpPr>
        <p:spPr>
          <a:xfrm>
            <a:off x="7908975" y="243800"/>
            <a:ext cx="1033200" cy="483300"/>
          </a:xfrm>
          <a:prstGeom prst="rect">
            <a:avLst/>
          </a:prstGeom>
          <a:solidFill>
            <a:srgbClr val="2C6B9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Jump to </a:t>
            </a:r>
            <a:endParaRPr sz="9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1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2025 Timeline</a:t>
            </a:r>
            <a:endParaRPr sz="1000">
              <a:solidFill>
                <a:schemeClr val="lt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5" title="IBRS 2025 Bucky's Guide intro post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8750" y="0"/>
            <a:ext cx="6286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6" title="IBRS 2025 Bucky's Guide register-submissions post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8750" y="0"/>
            <a:ext cx="6286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6"/>
          <p:cNvSpPr/>
          <p:nvPr/>
        </p:nvSpPr>
        <p:spPr>
          <a:xfrm>
            <a:off x="2634675" y="2941400"/>
            <a:ext cx="1937400" cy="180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6"/>
          <p:cNvSpPr txBox="1"/>
          <p:nvPr/>
        </p:nvSpPr>
        <p:spPr>
          <a:xfrm>
            <a:off x="2556000" y="2807600"/>
            <a:ext cx="574200" cy="4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 u="sng">
                <a:solidFill>
                  <a:schemeClr val="hlink"/>
                </a:solidFill>
                <a:hlinkClick r:id="rId4"/>
              </a:rPr>
              <a:t>lin</a:t>
            </a:r>
            <a:r>
              <a:rPr b="1" lang="en" sz="1600" u="sng">
                <a:solidFill>
                  <a:schemeClr val="hlink"/>
                </a:solidFill>
                <a:hlinkClick r:id="rId5"/>
              </a:rPr>
              <a:t>k</a:t>
            </a:r>
            <a:endParaRPr b="1"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7"/>
          <p:cNvSpPr txBox="1"/>
          <p:nvPr/>
        </p:nvSpPr>
        <p:spPr>
          <a:xfrm>
            <a:off x="454650" y="352275"/>
            <a:ext cx="5786400" cy="5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Adamina"/>
                <a:ea typeface="Adamina"/>
                <a:cs typeface="Adamina"/>
                <a:sym typeface="Adamina"/>
              </a:rPr>
              <a:t>Submission Timeline</a:t>
            </a:r>
            <a:endParaRPr b="1" sz="3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86" name="Google Shape;86;p17"/>
          <p:cNvSpPr txBox="1"/>
          <p:nvPr/>
        </p:nvSpPr>
        <p:spPr>
          <a:xfrm>
            <a:off x="518125" y="1017725"/>
            <a:ext cx="6389100" cy="4086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Abstracts:</a:t>
            </a:r>
            <a:endParaRPr b="1" sz="11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434343"/>
                </a:solidFill>
                <a:latin typeface="Adamina"/>
                <a:ea typeface="Adamina"/>
                <a:cs typeface="Adamina"/>
                <a:sym typeface="Adamina"/>
              </a:rPr>
              <a:t>August 18:</a:t>
            </a:r>
            <a:r>
              <a:rPr lang="en" sz="900">
                <a:solidFill>
                  <a:srgbClr val="434343"/>
                </a:solidFill>
                <a:latin typeface="Adamina"/>
                <a:ea typeface="Adamina"/>
                <a:cs typeface="Adamina"/>
                <a:sym typeface="Adamina"/>
              </a:rPr>
              <a:t>		</a:t>
            </a:r>
            <a:r>
              <a:rPr lang="en" sz="900">
                <a:solidFill>
                  <a:srgbClr val="434343"/>
                </a:solidFill>
                <a:latin typeface="Adamina"/>
                <a:ea typeface="Adamina"/>
                <a:cs typeface="Adamina"/>
                <a:sym typeface="Adamina"/>
              </a:rPr>
              <a:t>Abstract submissions &amp; registration opens</a:t>
            </a:r>
            <a:endParaRPr sz="900">
              <a:solidFill>
                <a:srgbClr val="434343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434343"/>
                </a:solidFill>
                <a:latin typeface="Adamina"/>
                <a:ea typeface="Adamina"/>
                <a:cs typeface="Adamina"/>
                <a:sym typeface="Adamina"/>
              </a:rPr>
              <a:t>October 15:		</a:t>
            </a:r>
            <a:r>
              <a:rPr lang="en" sz="900">
                <a:solidFill>
                  <a:srgbClr val="434343"/>
                </a:solidFill>
                <a:latin typeface="Adamina"/>
                <a:ea typeface="Adamina"/>
                <a:cs typeface="Adamina"/>
                <a:sym typeface="Adamina"/>
              </a:rPr>
              <a:t>Abstract submissions close (11:59 pm CDT)</a:t>
            </a:r>
            <a:endParaRPr sz="900">
              <a:solidFill>
                <a:srgbClr val="434343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434343"/>
                </a:solidFill>
                <a:latin typeface="Adamina"/>
                <a:ea typeface="Adamina"/>
                <a:cs typeface="Adamina"/>
                <a:sym typeface="Adamina"/>
              </a:rPr>
              <a:t>October 29:		Abstract re-</a:t>
            </a:r>
            <a:r>
              <a:rPr lang="en" sz="900">
                <a:solidFill>
                  <a:srgbClr val="434343"/>
                </a:solidFill>
                <a:latin typeface="Adamina"/>
                <a:ea typeface="Adamina"/>
                <a:cs typeface="Adamina"/>
                <a:sym typeface="Adamina"/>
              </a:rPr>
              <a:t>submission</a:t>
            </a:r>
            <a:r>
              <a:rPr lang="en" sz="900">
                <a:solidFill>
                  <a:srgbClr val="434343"/>
                </a:solidFill>
                <a:latin typeface="Adamina"/>
                <a:ea typeface="Adamina"/>
                <a:cs typeface="Adamina"/>
                <a:sym typeface="Adamina"/>
              </a:rPr>
              <a:t> deadline (11:59 pm CDT)</a:t>
            </a:r>
            <a:endParaRPr sz="900">
              <a:solidFill>
                <a:srgbClr val="434343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Digital posters and video presentations</a:t>
            </a:r>
            <a:r>
              <a:rPr b="1" i="1" lang="en" sz="1100">
                <a:solidFill>
                  <a:srgbClr val="2C6B94"/>
                </a:solidFill>
                <a:latin typeface="Adamina"/>
                <a:ea typeface="Adamina"/>
                <a:cs typeface="Adamina"/>
                <a:sym typeface="Adamina"/>
              </a:rPr>
              <a:t> </a:t>
            </a:r>
            <a:r>
              <a:rPr b="1" i="1" lang="en" sz="900">
                <a:solidFill>
                  <a:srgbClr val="2C6B94"/>
                </a:solidFill>
                <a:latin typeface="Adamina"/>
                <a:ea typeface="Adamina"/>
                <a:cs typeface="Adamina"/>
                <a:sym typeface="Adamina"/>
              </a:rPr>
              <a:t>(for ALL in-person and online presenters) </a:t>
            </a:r>
            <a:r>
              <a:rPr b="1" lang="en" sz="1100">
                <a:solidFill>
                  <a:srgbClr val="2C6B94"/>
                </a:solidFill>
                <a:latin typeface="Adamina"/>
                <a:ea typeface="Adamina"/>
                <a:cs typeface="Adamina"/>
                <a:sym typeface="Adamina"/>
              </a:rPr>
              <a:t>:</a:t>
            </a:r>
            <a:endParaRPr b="1" sz="900">
              <a:solidFill>
                <a:srgbClr val="2C6B94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  <a:latin typeface="Adamina"/>
                <a:ea typeface="Adamina"/>
                <a:cs typeface="Adamina"/>
                <a:sym typeface="Adamina"/>
              </a:rPr>
              <a:t>November 3</a:t>
            </a:r>
            <a:r>
              <a:rPr lang="en" sz="900">
                <a:solidFill>
                  <a:srgbClr val="434343"/>
                </a:solidFill>
                <a:latin typeface="Adamina"/>
                <a:ea typeface="Adamina"/>
                <a:cs typeface="Adamina"/>
                <a:sym typeface="Adamina"/>
              </a:rPr>
              <a:t>: 	            	Digital posters &amp; videos due by 4:00 pm (CDT) to</a:t>
            </a:r>
            <a:r>
              <a:rPr lang="en" sz="900">
                <a:solidFill>
                  <a:srgbClr val="666666"/>
                </a:solidFill>
                <a:latin typeface="Adamina"/>
                <a:ea typeface="Adamina"/>
                <a:cs typeface="Adamina"/>
                <a:sym typeface="Adamina"/>
              </a:rPr>
              <a:t> </a:t>
            </a:r>
            <a:r>
              <a:rPr lang="en" sz="900" u="sng">
                <a:solidFill>
                  <a:schemeClr val="accent5"/>
                </a:solidFill>
                <a:latin typeface="Adamina"/>
                <a:ea typeface="Adamina"/>
                <a:cs typeface="Adamina"/>
                <a:sym typeface="Adami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ibrs@atsu.edu</a:t>
            </a:r>
            <a:r>
              <a:rPr lang="en" sz="900">
                <a:solidFill>
                  <a:schemeClr val="accent5"/>
                </a:solidFill>
                <a:latin typeface="Adamina"/>
                <a:ea typeface="Adamina"/>
                <a:cs typeface="Adamina"/>
                <a:sym typeface="Adamina"/>
              </a:rPr>
              <a:t> </a:t>
            </a:r>
            <a:endParaRPr sz="900">
              <a:solidFill>
                <a:schemeClr val="accent5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ATSU poster printing deadline</a:t>
            </a:r>
            <a:r>
              <a:rPr b="1" lang="en" sz="1100">
                <a:solidFill>
                  <a:srgbClr val="2C6B94"/>
                </a:solidFill>
                <a:latin typeface="Adamina"/>
                <a:ea typeface="Adamina"/>
                <a:cs typeface="Adamina"/>
                <a:sym typeface="Adamina"/>
              </a:rPr>
              <a:t> </a:t>
            </a:r>
            <a:r>
              <a:rPr b="1" i="1" lang="en" sz="900">
                <a:solidFill>
                  <a:srgbClr val="2C6B94"/>
                </a:solidFill>
                <a:latin typeface="Adamina"/>
                <a:ea typeface="Adamina"/>
                <a:cs typeface="Adamina"/>
                <a:sym typeface="Adamina"/>
              </a:rPr>
              <a:t>(in-person presenters only) </a:t>
            </a:r>
            <a:r>
              <a:rPr b="1" lang="en" sz="1100">
                <a:solidFill>
                  <a:srgbClr val="2C6B94"/>
                </a:solidFill>
                <a:latin typeface="Adamina"/>
                <a:ea typeface="Adamina"/>
                <a:cs typeface="Adamina"/>
                <a:sym typeface="Adamina"/>
              </a:rPr>
              <a:t>:</a:t>
            </a:r>
            <a:endParaRPr b="1" sz="1100">
              <a:solidFill>
                <a:srgbClr val="2C6B94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  <a:latin typeface="Adamina"/>
                <a:ea typeface="Adamina"/>
                <a:cs typeface="Adamina"/>
                <a:sym typeface="Adamina"/>
              </a:rPr>
              <a:t>November 3:		Digital file of p</a:t>
            </a:r>
            <a:r>
              <a:rPr lang="en" sz="900">
                <a:solidFill>
                  <a:srgbClr val="434343"/>
                </a:solidFill>
                <a:latin typeface="Adamina"/>
                <a:ea typeface="Adamina"/>
                <a:cs typeface="Adamina"/>
                <a:sym typeface="Adamina"/>
              </a:rPr>
              <a:t>oster due by 4:00 pm (CDT) to</a:t>
            </a:r>
            <a:r>
              <a:rPr lang="en" sz="900">
                <a:solidFill>
                  <a:srgbClr val="434343"/>
                </a:solidFill>
                <a:latin typeface="Adamina"/>
                <a:ea typeface="Adamina"/>
                <a:cs typeface="Adamina"/>
                <a:sym typeface="Adamina"/>
              </a:rPr>
              <a:t> </a:t>
            </a:r>
            <a:r>
              <a:rPr lang="en" sz="900" u="sng">
                <a:solidFill>
                  <a:schemeClr val="accent5"/>
                </a:solidFill>
                <a:latin typeface="Adamina"/>
                <a:ea typeface="Adamina"/>
                <a:cs typeface="Adamina"/>
                <a:sym typeface="Adamin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jcarroll@atsu.edu</a:t>
            </a:r>
            <a:endParaRPr sz="900">
              <a:solidFill>
                <a:schemeClr val="accent5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700">
                <a:solidFill>
                  <a:srgbClr val="2C6B94"/>
                </a:solidFill>
                <a:latin typeface="Adamina"/>
                <a:ea typeface="Adamina"/>
                <a:cs typeface="Adamina"/>
                <a:sym typeface="Adamina"/>
              </a:rPr>
              <a:t>**researchers from institutions other than ATSU should utilize printing services available to them at their institution.</a:t>
            </a:r>
            <a:endParaRPr i="1" sz="700">
              <a:solidFill>
                <a:srgbClr val="2C6B94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Oral Presentations:</a:t>
            </a:r>
            <a:endParaRPr sz="11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  <a:latin typeface="Adamina"/>
                <a:ea typeface="Adamina"/>
                <a:cs typeface="Adamina"/>
                <a:sym typeface="Adamina"/>
              </a:rPr>
              <a:t>November 7:		</a:t>
            </a:r>
            <a:r>
              <a:rPr lang="en" sz="900">
                <a:solidFill>
                  <a:srgbClr val="434343"/>
                </a:solidFill>
                <a:latin typeface="Adamina"/>
                <a:ea typeface="Adamina"/>
                <a:cs typeface="Adamina"/>
                <a:sym typeface="Adamina"/>
              </a:rPr>
              <a:t>Slide decks </a:t>
            </a:r>
            <a:r>
              <a:rPr lang="en" sz="900">
                <a:solidFill>
                  <a:srgbClr val="434343"/>
                </a:solidFill>
                <a:latin typeface="Adamina"/>
                <a:ea typeface="Adamina"/>
                <a:cs typeface="Adamina"/>
                <a:sym typeface="Adamina"/>
              </a:rPr>
              <a:t>due by 4:00 pm (CST) to </a:t>
            </a:r>
            <a:r>
              <a:rPr lang="en" sz="900" u="sng">
                <a:solidFill>
                  <a:schemeClr val="accent5"/>
                </a:solidFill>
                <a:latin typeface="Adamina"/>
                <a:ea typeface="Adamina"/>
                <a:cs typeface="Adamina"/>
                <a:sym typeface="Adamina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ibrs@atsu.edu</a:t>
            </a:r>
            <a:r>
              <a:rPr lang="en" sz="900">
                <a:solidFill>
                  <a:schemeClr val="accent5"/>
                </a:solidFill>
                <a:latin typeface="Adamina"/>
                <a:ea typeface="Adamina"/>
                <a:cs typeface="Adamina"/>
                <a:sym typeface="Adamina"/>
              </a:rPr>
              <a:t> </a:t>
            </a:r>
            <a:endParaRPr sz="900">
              <a:solidFill>
                <a:schemeClr val="accent5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Printed posters:</a:t>
            </a:r>
            <a:endParaRPr b="1" sz="11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  <a:latin typeface="Adamina"/>
                <a:ea typeface="Adamina"/>
                <a:cs typeface="Adamina"/>
                <a:sym typeface="Adamina"/>
              </a:rPr>
              <a:t>November 14:		Physical posters 1:00-5:00 pm (CST) to IPE Building for display</a:t>
            </a:r>
            <a:endParaRPr sz="900">
              <a:solidFill>
                <a:srgbClr val="434343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  <a:latin typeface="Adamina"/>
                <a:ea typeface="Adamina"/>
                <a:cs typeface="Adamina"/>
                <a:sym typeface="Adamina"/>
              </a:rPr>
              <a:t>November 15:		Physical posters 8:00-8:30 am (CST) to IPE Building for display</a:t>
            </a:r>
            <a:endParaRPr sz="900">
              <a:solidFill>
                <a:srgbClr val="434343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Judging:</a:t>
            </a:r>
            <a:endParaRPr sz="9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434343"/>
                </a:solidFill>
                <a:latin typeface="Adamina"/>
                <a:ea typeface="Adamina"/>
                <a:cs typeface="Adamina"/>
                <a:sym typeface="Adamina"/>
              </a:rPr>
              <a:t>November 10 - 14:	Poster pre-judging in Gathertown </a:t>
            </a:r>
            <a:endParaRPr sz="900">
              <a:solidFill>
                <a:srgbClr val="434343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434343"/>
                </a:solidFill>
                <a:latin typeface="Adamina"/>
                <a:ea typeface="Adamina"/>
                <a:cs typeface="Adamina"/>
                <a:sym typeface="Adamina"/>
              </a:rPr>
              <a:t>November 14:		</a:t>
            </a:r>
            <a:r>
              <a:rPr lang="en" sz="900">
                <a:solidFill>
                  <a:srgbClr val="434343"/>
                </a:solidFill>
                <a:latin typeface="Adamina"/>
                <a:ea typeface="Adamina"/>
                <a:cs typeface="Adamina"/>
                <a:sym typeface="Adamina"/>
              </a:rPr>
              <a:t>Pre-judging closes at 5:00pm (CS</a:t>
            </a:r>
            <a:r>
              <a:rPr lang="en" sz="900">
                <a:solidFill>
                  <a:srgbClr val="434343"/>
                </a:solidFill>
                <a:latin typeface="Adamina"/>
                <a:ea typeface="Adamina"/>
                <a:cs typeface="Adamina"/>
                <a:sym typeface="Adamina"/>
              </a:rPr>
              <a:t>T</a:t>
            </a:r>
            <a:r>
              <a:rPr lang="en" sz="900">
                <a:solidFill>
                  <a:srgbClr val="434343"/>
                </a:solidFill>
                <a:latin typeface="Adamina"/>
                <a:ea typeface="Adamina"/>
                <a:cs typeface="Adamina"/>
                <a:sym typeface="Adamina"/>
              </a:rPr>
              <a:t>)</a:t>
            </a:r>
            <a:endParaRPr sz="900">
              <a:solidFill>
                <a:srgbClr val="434343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434343"/>
                </a:solidFill>
                <a:latin typeface="Adamina"/>
                <a:ea typeface="Adamina"/>
                <a:cs typeface="Adamina"/>
                <a:sym typeface="Adamina"/>
              </a:rPr>
              <a:t>November 15: 	</a:t>
            </a:r>
            <a:r>
              <a:rPr b="1" lang="en" sz="900">
                <a:solidFill>
                  <a:srgbClr val="434343"/>
                </a:solidFill>
                <a:latin typeface="Adamina"/>
                <a:ea typeface="Adamina"/>
                <a:cs typeface="Adamina"/>
                <a:sym typeface="Adamina"/>
              </a:rPr>
              <a:t>	</a:t>
            </a:r>
            <a:r>
              <a:rPr lang="en" sz="900">
                <a:solidFill>
                  <a:srgbClr val="434343"/>
                </a:solidFill>
                <a:latin typeface="Adamina"/>
                <a:ea typeface="Adamina"/>
                <a:cs typeface="Adamina"/>
                <a:sym typeface="Adamina"/>
              </a:rPr>
              <a:t>Interdisciplinary Biomedical Research </a:t>
            </a:r>
            <a:r>
              <a:rPr lang="en" sz="900">
                <a:solidFill>
                  <a:srgbClr val="434343"/>
                </a:solidFill>
                <a:latin typeface="Adamina"/>
                <a:ea typeface="Adamina"/>
                <a:cs typeface="Adamina"/>
                <a:sym typeface="Adamina"/>
              </a:rPr>
              <a:t>Symposium</a:t>
            </a:r>
            <a:r>
              <a:rPr lang="en" sz="600">
                <a:solidFill>
                  <a:srgbClr val="434343"/>
                </a:solidFill>
                <a:latin typeface="Adamina"/>
                <a:ea typeface="Adamina"/>
                <a:cs typeface="Adamina"/>
                <a:sym typeface="Adamina"/>
              </a:rPr>
              <a:t> (online &amp; onsite) </a:t>
            </a:r>
            <a:endParaRPr sz="600">
              <a:solidFill>
                <a:srgbClr val="434343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434343"/>
                </a:solidFill>
                <a:latin typeface="Adamina"/>
                <a:ea typeface="Adamina"/>
                <a:cs typeface="Adamina"/>
                <a:sym typeface="Adamina"/>
              </a:rPr>
              <a:t>P</a:t>
            </a:r>
            <a:r>
              <a:rPr lang="en" sz="900">
                <a:solidFill>
                  <a:srgbClr val="434343"/>
                </a:solidFill>
                <a:latin typeface="Adamina"/>
                <a:ea typeface="Adamina"/>
                <a:cs typeface="Adamina"/>
                <a:sym typeface="Adamina"/>
              </a:rPr>
              <a:t>oster &amp; Oral presentations &amp; judging</a:t>
            </a:r>
            <a:endParaRPr sz="1300">
              <a:solidFill>
                <a:srgbClr val="434343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87" name="Google Shape;87;p17"/>
          <p:cNvSpPr/>
          <p:nvPr/>
        </p:nvSpPr>
        <p:spPr>
          <a:xfrm>
            <a:off x="7919825" y="844500"/>
            <a:ext cx="1033200" cy="498300"/>
          </a:xfrm>
          <a:prstGeom prst="rect">
            <a:avLst/>
          </a:prstGeom>
          <a:solidFill>
            <a:srgbClr val="2C6B94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Jump to poster formatting</a:t>
            </a:r>
            <a:endParaRPr sz="1000">
              <a:solidFill>
                <a:schemeClr val="lt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88" name="Google Shape;88;p17"/>
          <p:cNvSpPr/>
          <p:nvPr/>
        </p:nvSpPr>
        <p:spPr>
          <a:xfrm>
            <a:off x="7919825" y="1472950"/>
            <a:ext cx="1033200" cy="498300"/>
          </a:xfrm>
          <a:prstGeom prst="rect">
            <a:avLst/>
          </a:prstGeom>
          <a:solidFill>
            <a:srgbClr val="2C6B9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Jump to video formatting </a:t>
            </a:r>
            <a:endParaRPr sz="1000">
              <a:solidFill>
                <a:schemeClr val="lt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89" name="Google Shape;89;p17">
            <a:hlinkClick action="ppaction://hlinksldjump" r:id="rId9"/>
          </p:cNvPr>
          <p:cNvSpPr/>
          <p:nvPr/>
        </p:nvSpPr>
        <p:spPr>
          <a:xfrm>
            <a:off x="7919825" y="231050"/>
            <a:ext cx="1033200" cy="483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2C6B94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Jump to </a:t>
            </a:r>
            <a:endParaRPr b="1" sz="900">
              <a:solidFill>
                <a:srgbClr val="2C6B94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2C6B94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2025 Timeline</a:t>
            </a:r>
            <a:endParaRPr b="1" sz="1000">
              <a:solidFill>
                <a:srgbClr val="2C6B94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90" name="Google Shape;90;p17"/>
          <p:cNvSpPr txBox="1"/>
          <p:nvPr/>
        </p:nvSpPr>
        <p:spPr>
          <a:xfrm>
            <a:off x="6850125" y="2603200"/>
            <a:ext cx="2312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7" name="Google Shape;9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8"/>
          <p:cNvSpPr txBox="1"/>
          <p:nvPr/>
        </p:nvSpPr>
        <p:spPr>
          <a:xfrm>
            <a:off x="454650" y="352275"/>
            <a:ext cx="3155400" cy="5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Adamina"/>
                <a:ea typeface="Adamina"/>
                <a:cs typeface="Adamina"/>
                <a:sym typeface="Adamina"/>
              </a:rPr>
              <a:t>2025 Categories</a:t>
            </a:r>
            <a:r>
              <a:rPr lang="en" sz="2500"/>
              <a:t> </a:t>
            </a:r>
            <a:endParaRPr sz="2500"/>
          </a:p>
        </p:txBody>
      </p:sp>
      <p:grpSp>
        <p:nvGrpSpPr>
          <p:cNvPr id="99" name="Google Shape;99;p18"/>
          <p:cNvGrpSpPr/>
          <p:nvPr/>
        </p:nvGrpSpPr>
        <p:grpSpPr>
          <a:xfrm>
            <a:off x="674170" y="1138950"/>
            <a:ext cx="6753830" cy="3750725"/>
            <a:chOff x="674175" y="1138950"/>
            <a:chExt cx="6919908" cy="3750725"/>
          </a:xfrm>
        </p:grpSpPr>
        <p:sp>
          <p:nvSpPr>
            <p:cNvPr id="100" name="Google Shape;100;p18"/>
            <p:cNvSpPr txBox="1"/>
            <p:nvPr/>
          </p:nvSpPr>
          <p:spPr>
            <a:xfrm>
              <a:off x="674175" y="1138950"/>
              <a:ext cx="3430800" cy="3750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1D1C1D"/>
                  </a:solidFill>
                  <a:highlight>
                    <a:srgbClr val="FFFFFF"/>
                  </a:highlight>
                  <a:latin typeface="Adamina"/>
                  <a:ea typeface="Adamina"/>
                  <a:cs typeface="Adamina"/>
                  <a:sym typeface="Adamina"/>
                </a:rPr>
                <a:t>Anatomy</a:t>
              </a:r>
              <a:endParaRPr>
                <a:solidFill>
                  <a:srgbClr val="1D1C1D"/>
                </a:solidFill>
                <a:highlight>
                  <a:srgbClr val="FFFFFF"/>
                </a:highlight>
                <a:latin typeface="Adamina"/>
                <a:ea typeface="Adamina"/>
                <a:cs typeface="Adamina"/>
                <a:sym typeface="Adamina"/>
              </a:endParaRPr>
            </a:p>
            <a:p>
              <a:pPr indent="0" lvl="0" marL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1D1C1D"/>
                  </a:solidFill>
                  <a:highlight>
                    <a:srgbClr val="FFFFFF"/>
                  </a:highlight>
                  <a:latin typeface="Adamina"/>
                  <a:ea typeface="Adamina"/>
                  <a:cs typeface="Adamina"/>
                  <a:sym typeface="Adamina"/>
                </a:rPr>
                <a:t>Behavioral Health</a:t>
              </a:r>
              <a:endParaRPr>
                <a:solidFill>
                  <a:srgbClr val="1D1C1D"/>
                </a:solidFill>
                <a:highlight>
                  <a:srgbClr val="FFFFFF"/>
                </a:highlight>
                <a:latin typeface="Adamina"/>
                <a:ea typeface="Adamina"/>
                <a:cs typeface="Adamina"/>
                <a:sym typeface="Adamina"/>
              </a:endParaRPr>
            </a:p>
            <a:p>
              <a:pPr indent="0" lvl="0" marL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1D1C1D"/>
                  </a:solidFill>
                  <a:highlight>
                    <a:srgbClr val="FFFFFF"/>
                  </a:highlight>
                  <a:latin typeface="Adamina"/>
                  <a:ea typeface="Adamina"/>
                  <a:cs typeface="Adamina"/>
                  <a:sym typeface="Adamina"/>
                </a:rPr>
                <a:t>Biochemistry</a:t>
              </a:r>
              <a:endParaRPr>
                <a:solidFill>
                  <a:srgbClr val="1D1C1D"/>
                </a:solidFill>
                <a:highlight>
                  <a:srgbClr val="FFFFFF"/>
                </a:highlight>
                <a:latin typeface="Adamina"/>
                <a:ea typeface="Adamina"/>
                <a:cs typeface="Adamina"/>
                <a:sym typeface="Adamina"/>
              </a:endParaRPr>
            </a:p>
            <a:p>
              <a:pPr indent="0" lvl="0" marL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1D1C1D"/>
                  </a:solidFill>
                  <a:highlight>
                    <a:srgbClr val="FFFFFF"/>
                  </a:highlight>
                  <a:latin typeface="Adamina"/>
                  <a:ea typeface="Adamina"/>
                  <a:cs typeface="Adamina"/>
                  <a:sym typeface="Adamina"/>
                </a:rPr>
                <a:t>Biomechanics</a:t>
              </a:r>
              <a:endParaRPr>
                <a:solidFill>
                  <a:srgbClr val="1D1C1D"/>
                </a:solidFill>
                <a:highlight>
                  <a:srgbClr val="FFFFFF"/>
                </a:highlight>
                <a:latin typeface="Adamina"/>
                <a:ea typeface="Adamina"/>
                <a:cs typeface="Adamina"/>
                <a:sym typeface="Adamina"/>
              </a:endParaRPr>
            </a:p>
            <a:p>
              <a:pPr indent="0" lvl="0" marL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1D1C1D"/>
                  </a:solidFill>
                  <a:highlight>
                    <a:srgbClr val="FFFFFF"/>
                  </a:highlight>
                  <a:latin typeface="Adamina"/>
                  <a:ea typeface="Adamina"/>
                  <a:cs typeface="Adamina"/>
                  <a:sym typeface="Adamina"/>
                </a:rPr>
                <a:t>Cancer</a:t>
              </a:r>
              <a:endParaRPr>
                <a:solidFill>
                  <a:srgbClr val="1D1C1D"/>
                </a:solidFill>
                <a:highlight>
                  <a:srgbClr val="FFFFFF"/>
                </a:highlight>
                <a:latin typeface="Adamina"/>
                <a:ea typeface="Adamina"/>
                <a:cs typeface="Adamina"/>
                <a:sym typeface="Adamina"/>
              </a:endParaRPr>
            </a:p>
            <a:p>
              <a:pPr indent="0" lvl="0" marL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1D1C1D"/>
                  </a:solidFill>
                  <a:highlight>
                    <a:srgbClr val="FFFFFF"/>
                  </a:highlight>
                  <a:latin typeface="Adamina"/>
                  <a:ea typeface="Adamina"/>
                  <a:cs typeface="Adamina"/>
                  <a:sym typeface="Adamina"/>
                </a:rPr>
                <a:t>Clinical Assessment and Diagnostics</a:t>
              </a:r>
              <a:endParaRPr>
                <a:solidFill>
                  <a:srgbClr val="1D1C1D"/>
                </a:solidFill>
                <a:highlight>
                  <a:srgbClr val="FFFFFF"/>
                </a:highlight>
                <a:latin typeface="Adamina"/>
                <a:ea typeface="Adamina"/>
                <a:cs typeface="Adamina"/>
                <a:sym typeface="Adamina"/>
              </a:endParaRPr>
            </a:p>
            <a:p>
              <a:pPr indent="0" lvl="0" marL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1D1C1D"/>
                  </a:solidFill>
                  <a:highlight>
                    <a:srgbClr val="FFFFFF"/>
                  </a:highlight>
                  <a:latin typeface="Adamina"/>
                  <a:ea typeface="Adamina"/>
                  <a:cs typeface="Adamina"/>
                  <a:sym typeface="Adamina"/>
                </a:rPr>
                <a:t>Clinical Case Report</a:t>
              </a:r>
              <a:endParaRPr>
                <a:solidFill>
                  <a:srgbClr val="1D1C1D"/>
                </a:solidFill>
                <a:highlight>
                  <a:srgbClr val="FFFFFF"/>
                </a:highlight>
                <a:latin typeface="Adamina"/>
                <a:ea typeface="Adamina"/>
                <a:cs typeface="Adamina"/>
                <a:sym typeface="Adamina"/>
              </a:endParaRPr>
            </a:p>
            <a:p>
              <a:pPr indent="0" lvl="0" marL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1D1C1D"/>
                  </a:solidFill>
                  <a:highlight>
                    <a:srgbClr val="FFFFFF"/>
                  </a:highlight>
                  <a:latin typeface="Adamina"/>
                  <a:ea typeface="Adamina"/>
                  <a:cs typeface="Adamina"/>
                  <a:sym typeface="Adamina"/>
                </a:rPr>
                <a:t>Educational Research</a:t>
              </a:r>
              <a:endParaRPr>
                <a:solidFill>
                  <a:srgbClr val="1D1C1D"/>
                </a:solidFill>
                <a:highlight>
                  <a:srgbClr val="FFFFFF"/>
                </a:highlight>
                <a:latin typeface="Adamina"/>
                <a:ea typeface="Adamina"/>
                <a:cs typeface="Adamina"/>
                <a:sym typeface="Adamina"/>
              </a:endParaRPr>
            </a:p>
            <a:p>
              <a:pPr indent="0" lvl="0" marL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1D1C1D"/>
                  </a:solidFill>
                  <a:highlight>
                    <a:srgbClr val="FFFFFF"/>
                  </a:highlight>
                  <a:latin typeface="Adamina"/>
                  <a:ea typeface="Adamina"/>
                  <a:cs typeface="Adamina"/>
                  <a:sym typeface="Adamina"/>
                </a:rPr>
                <a:t>Exercise Science</a:t>
              </a:r>
              <a:endParaRPr>
                <a:solidFill>
                  <a:srgbClr val="1D1C1D"/>
                </a:solidFill>
                <a:highlight>
                  <a:srgbClr val="FFFFFF"/>
                </a:highlight>
                <a:latin typeface="Adamina"/>
                <a:ea typeface="Adamina"/>
                <a:cs typeface="Adamina"/>
                <a:sym typeface="Adamina"/>
              </a:endParaRPr>
            </a:p>
            <a:p>
              <a:pPr indent="0" lvl="0" marL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damina"/>
                <a:ea typeface="Adamina"/>
                <a:cs typeface="Adamina"/>
                <a:sym typeface="Adamina"/>
              </a:endParaRPr>
            </a:p>
          </p:txBody>
        </p:sp>
        <p:sp>
          <p:nvSpPr>
            <p:cNvPr id="101" name="Google Shape;101;p18"/>
            <p:cNvSpPr txBox="1"/>
            <p:nvPr/>
          </p:nvSpPr>
          <p:spPr>
            <a:xfrm>
              <a:off x="4049283" y="1149275"/>
              <a:ext cx="3544800" cy="3740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>
                  <a:solidFill>
                    <a:srgbClr val="1D1C1D"/>
                  </a:solidFill>
                  <a:highlight>
                    <a:srgbClr val="FFFFFF"/>
                  </a:highlight>
                  <a:latin typeface="Adamina"/>
                  <a:ea typeface="Adamina"/>
                  <a:cs typeface="Adamina"/>
                  <a:sym typeface="Adamina"/>
                </a:rPr>
                <a:t>Health Sciences</a:t>
              </a:r>
              <a:endParaRPr>
                <a:solidFill>
                  <a:srgbClr val="1D1C1D"/>
                </a:solidFill>
                <a:highlight>
                  <a:srgbClr val="FFFFFF"/>
                </a:highlight>
                <a:latin typeface="Adamina"/>
                <a:ea typeface="Adamina"/>
                <a:cs typeface="Adamina"/>
                <a:sym typeface="Adamina"/>
              </a:endParaRPr>
            </a:p>
            <a:p>
              <a:pPr indent="0" lvl="0" marL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>
                  <a:solidFill>
                    <a:srgbClr val="1D1C1D"/>
                  </a:solidFill>
                  <a:highlight>
                    <a:srgbClr val="FFFFFF"/>
                  </a:highlight>
                  <a:latin typeface="Adamina"/>
                  <a:ea typeface="Adamina"/>
                  <a:cs typeface="Adamina"/>
                  <a:sym typeface="Adamina"/>
                </a:rPr>
                <a:t>Infectious Disease</a:t>
              </a:r>
              <a:endParaRPr>
                <a:solidFill>
                  <a:srgbClr val="1D1C1D"/>
                </a:solidFill>
                <a:highlight>
                  <a:srgbClr val="FFFFFF"/>
                </a:highlight>
                <a:latin typeface="Adamina"/>
                <a:ea typeface="Adamina"/>
                <a:cs typeface="Adamina"/>
                <a:sym typeface="Adamina"/>
              </a:endParaRPr>
            </a:p>
            <a:p>
              <a:pPr indent="0" lvl="0" marL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>
                  <a:solidFill>
                    <a:srgbClr val="1D1C1D"/>
                  </a:solidFill>
                  <a:highlight>
                    <a:srgbClr val="FFFFFF"/>
                  </a:highlight>
                  <a:latin typeface="Adamina"/>
                  <a:ea typeface="Adamina"/>
                  <a:cs typeface="Adamina"/>
                  <a:sym typeface="Adamina"/>
                </a:rPr>
                <a:t>Microbiology</a:t>
              </a:r>
              <a:endParaRPr>
                <a:solidFill>
                  <a:srgbClr val="1D1C1D"/>
                </a:solidFill>
                <a:highlight>
                  <a:srgbClr val="FFFFFF"/>
                </a:highlight>
                <a:latin typeface="Adamina"/>
                <a:ea typeface="Adamina"/>
                <a:cs typeface="Adamina"/>
                <a:sym typeface="Adamina"/>
              </a:endParaRPr>
            </a:p>
            <a:p>
              <a:pPr indent="0" lvl="0" marL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>
                  <a:solidFill>
                    <a:srgbClr val="1D1C1D"/>
                  </a:solidFill>
                  <a:highlight>
                    <a:srgbClr val="FFFFFF"/>
                  </a:highlight>
                  <a:latin typeface="Adamina"/>
                  <a:ea typeface="Adamina"/>
                  <a:cs typeface="Adamina"/>
                  <a:sym typeface="Adamina"/>
                </a:rPr>
                <a:t>Musculoskeletal</a:t>
              </a:r>
              <a:endParaRPr>
                <a:solidFill>
                  <a:srgbClr val="1D1C1D"/>
                </a:solidFill>
                <a:highlight>
                  <a:srgbClr val="FFFFFF"/>
                </a:highlight>
                <a:latin typeface="Adamina"/>
                <a:ea typeface="Adamina"/>
                <a:cs typeface="Adamina"/>
                <a:sym typeface="Adamina"/>
              </a:endParaRPr>
            </a:p>
            <a:p>
              <a:pPr indent="0" lvl="0" marL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>
                  <a:solidFill>
                    <a:srgbClr val="1D1C1D"/>
                  </a:solidFill>
                  <a:highlight>
                    <a:srgbClr val="FFFFFF"/>
                  </a:highlight>
                  <a:latin typeface="Adamina"/>
                  <a:ea typeface="Adamina"/>
                  <a:cs typeface="Adamina"/>
                  <a:sym typeface="Adamina"/>
                </a:rPr>
                <a:t>Osteopathic Manipulative Medicine</a:t>
              </a:r>
              <a:endParaRPr>
                <a:solidFill>
                  <a:srgbClr val="1D1C1D"/>
                </a:solidFill>
                <a:highlight>
                  <a:srgbClr val="FFFFFF"/>
                </a:highlight>
                <a:latin typeface="Adamina"/>
                <a:ea typeface="Adamina"/>
                <a:cs typeface="Adamina"/>
                <a:sym typeface="Adamina"/>
              </a:endParaRPr>
            </a:p>
            <a:p>
              <a:pPr indent="0" lvl="0" marL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>
                  <a:solidFill>
                    <a:srgbClr val="1D1C1D"/>
                  </a:solidFill>
                  <a:highlight>
                    <a:srgbClr val="FFFFFF"/>
                  </a:highlight>
                  <a:latin typeface="Adamina"/>
                  <a:ea typeface="Adamina"/>
                  <a:cs typeface="Adamina"/>
                  <a:sym typeface="Adamina"/>
                </a:rPr>
                <a:t>Oral Health</a:t>
              </a:r>
              <a:endParaRPr>
                <a:solidFill>
                  <a:srgbClr val="1D1C1D"/>
                </a:solidFill>
                <a:highlight>
                  <a:srgbClr val="FFFFFF"/>
                </a:highlight>
                <a:latin typeface="Adamina"/>
                <a:ea typeface="Adamina"/>
                <a:cs typeface="Adamina"/>
                <a:sym typeface="Adamina"/>
              </a:endParaRPr>
            </a:p>
            <a:p>
              <a:pPr indent="0" lvl="0" marL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>
                  <a:solidFill>
                    <a:srgbClr val="1D1C1D"/>
                  </a:solidFill>
                  <a:highlight>
                    <a:srgbClr val="FFFFFF"/>
                  </a:highlight>
                  <a:latin typeface="Adamina"/>
                  <a:ea typeface="Adamina"/>
                  <a:cs typeface="Adamina"/>
                  <a:sym typeface="Adamina"/>
                </a:rPr>
                <a:t>Pharmacology</a:t>
              </a:r>
              <a:endParaRPr>
                <a:solidFill>
                  <a:srgbClr val="1D1C1D"/>
                </a:solidFill>
                <a:highlight>
                  <a:srgbClr val="FFFFFF"/>
                </a:highlight>
                <a:latin typeface="Adamina"/>
                <a:ea typeface="Adamina"/>
                <a:cs typeface="Adamina"/>
                <a:sym typeface="Adamina"/>
              </a:endParaRPr>
            </a:p>
            <a:p>
              <a:pPr indent="0" lvl="0" marL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>
                  <a:solidFill>
                    <a:srgbClr val="1D1C1D"/>
                  </a:solidFill>
                  <a:highlight>
                    <a:srgbClr val="FFFFFF"/>
                  </a:highlight>
                  <a:latin typeface="Adamina"/>
                  <a:ea typeface="Adamina"/>
                  <a:cs typeface="Adamina"/>
                  <a:sym typeface="Adamina"/>
                </a:rPr>
                <a:t>Physiology</a:t>
              </a:r>
              <a:endParaRPr>
                <a:solidFill>
                  <a:srgbClr val="1D1C1D"/>
                </a:solidFill>
                <a:highlight>
                  <a:srgbClr val="FFFFFF"/>
                </a:highlight>
                <a:latin typeface="Adamina"/>
                <a:ea typeface="Adamina"/>
                <a:cs typeface="Adamina"/>
                <a:sym typeface="Adamina"/>
              </a:endParaRPr>
            </a:p>
            <a:p>
              <a:pPr indent="0" lvl="0" marL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>
                  <a:solidFill>
                    <a:srgbClr val="1D1C1D"/>
                  </a:solidFill>
                  <a:highlight>
                    <a:srgbClr val="FFFFFF"/>
                  </a:highlight>
                  <a:latin typeface="Adamina"/>
                  <a:ea typeface="Adamina"/>
                  <a:cs typeface="Adamina"/>
                  <a:sym typeface="Adamina"/>
                </a:rPr>
                <a:t>Social Determinants of Health</a:t>
              </a:r>
              <a:endParaRPr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damina"/>
                <a:ea typeface="Adamina"/>
                <a:cs typeface="Adamina"/>
                <a:sym typeface="Adamina"/>
              </a:endParaRPr>
            </a:p>
          </p:txBody>
        </p:sp>
      </p:grpSp>
      <p:sp>
        <p:nvSpPr>
          <p:cNvPr id="102" name="Google Shape;102;p18"/>
          <p:cNvSpPr/>
          <p:nvPr/>
        </p:nvSpPr>
        <p:spPr>
          <a:xfrm>
            <a:off x="7908975" y="857250"/>
            <a:ext cx="1033200" cy="498300"/>
          </a:xfrm>
          <a:prstGeom prst="rect">
            <a:avLst/>
          </a:prstGeom>
          <a:solidFill>
            <a:srgbClr val="2C6B94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Jump to poster formatting</a:t>
            </a:r>
            <a:endParaRPr sz="1000">
              <a:solidFill>
                <a:schemeClr val="lt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103" name="Google Shape;103;p18"/>
          <p:cNvSpPr/>
          <p:nvPr/>
        </p:nvSpPr>
        <p:spPr>
          <a:xfrm>
            <a:off x="7908975" y="1485700"/>
            <a:ext cx="1033200" cy="498300"/>
          </a:xfrm>
          <a:prstGeom prst="rect">
            <a:avLst/>
          </a:prstGeom>
          <a:solidFill>
            <a:srgbClr val="2C6B9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Jump to video formatting </a:t>
            </a:r>
            <a:endParaRPr sz="1000">
              <a:solidFill>
                <a:schemeClr val="lt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104" name="Google Shape;104;p18">
            <a:hlinkClick action="ppaction://hlinksldjump" r:id="rId6"/>
          </p:cNvPr>
          <p:cNvSpPr/>
          <p:nvPr/>
        </p:nvSpPr>
        <p:spPr>
          <a:xfrm>
            <a:off x="7908975" y="243800"/>
            <a:ext cx="1033200" cy="483300"/>
          </a:xfrm>
          <a:prstGeom prst="rect">
            <a:avLst/>
          </a:prstGeom>
          <a:solidFill>
            <a:srgbClr val="2C6B9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Jump to </a:t>
            </a:r>
            <a:endParaRPr sz="9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2025 Timeline</a:t>
            </a:r>
            <a:endParaRPr sz="1000">
              <a:solidFill>
                <a:schemeClr val="lt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1" name="Google Shape;11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9"/>
          <p:cNvSpPr txBox="1"/>
          <p:nvPr/>
        </p:nvSpPr>
        <p:spPr>
          <a:xfrm>
            <a:off x="486725" y="363625"/>
            <a:ext cx="6667800" cy="10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Adamina"/>
                <a:ea typeface="Adamina"/>
                <a:cs typeface="Adamina"/>
                <a:sym typeface="Adamina"/>
              </a:rPr>
              <a:t>2025 </a:t>
            </a:r>
            <a:r>
              <a:rPr b="1" lang="en" sz="3000">
                <a:latin typeface="Adamina"/>
                <a:ea typeface="Adamina"/>
                <a:cs typeface="Adamina"/>
                <a:sym typeface="Adamina"/>
              </a:rPr>
              <a:t>C</a:t>
            </a:r>
            <a:r>
              <a:rPr b="1" lang="en" sz="3000">
                <a:latin typeface="Adamina"/>
                <a:ea typeface="Adamina"/>
                <a:cs typeface="Adamina"/>
                <a:sym typeface="Adamina"/>
              </a:rPr>
              <a:t>lassification</a:t>
            </a:r>
            <a:endParaRPr b="1" sz="3000"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Adamina"/>
                <a:ea typeface="Adamina"/>
                <a:cs typeface="Adamina"/>
                <a:sym typeface="Adamina"/>
              </a:rPr>
              <a:t>Defined by the main principal investigator or the majority</a:t>
            </a:r>
            <a:r>
              <a:rPr lang="en" sz="1500">
                <a:latin typeface="Adamina"/>
                <a:ea typeface="Adamina"/>
                <a:cs typeface="Adamina"/>
                <a:sym typeface="Adamina"/>
              </a:rPr>
              <a:t> </a:t>
            </a:r>
            <a:r>
              <a:rPr lang="en" sz="1500">
                <a:latin typeface="Adamina"/>
                <a:ea typeface="Adamina"/>
                <a:cs typeface="Adamina"/>
                <a:sym typeface="Adamina"/>
              </a:rPr>
              <a:t>of authors</a:t>
            </a:r>
            <a:endParaRPr sz="1500">
              <a:latin typeface="Adamina"/>
              <a:ea typeface="Adamina"/>
              <a:cs typeface="Adamina"/>
              <a:sym typeface="Adamina"/>
            </a:endParaRPr>
          </a:p>
        </p:txBody>
      </p:sp>
      <p:grpSp>
        <p:nvGrpSpPr>
          <p:cNvPr id="113" name="Google Shape;113;p19"/>
          <p:cNvGrpSpPr/>
          <p:nvPr/>
        </p:nvGrpSpPr>
        <p:grpSpPr>
          <a:xfrm>
            <a:off x="358400" y="1577350"/>
            <a:ext cx="7020225" cy="3810413"/>
            <a:chOff x="674179" y="1385121"/>
            <a:chExt cx="6919886" cy="3995400"/>
          </a:xfrm>
        </p:grpSpPr>
        <p:sp>
          <p:nvSpPr>
            <p:cNvPr id="114" name="Google Shape;114;p19"/>
            <p:cNvSpPr txBox="1"/>
            <p:nvPr/>
          </p:nvSpPr>
          <p:spPr>
            <a:xfrm>
              <a:off x="674179" y="1385121"/>
              <a:ext cx="3430800" cy="3995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298450" lvl="0" marL="457200" rtl="0" algn="l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damina"/>
                <a:buChar char="●"/>
              </a:pPr>
              <a:r>
                <a:rPr b="1" lang="en" sz="1100">
                  <a:solidFill>
                    <a:schemeClr val="dk1"/>
                  </a:solidFill>
                  <a:latin typeface="Adamina"/>
                  <a:ea typeface="Adamina"/>
                  <a:cs typeface="Adamina"/>
                  <a:sym typeface="Adamina"/>
                </a:rPr>
                <a:t>Graduate level student:</a:t>
              </a:r>
              <a:endParaRPr b="1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endParaRPr>
            </a:p>
            <a:p>
              <a:pPr indent="-298450" lvl="1" marL="914400" rtl="0" algn="l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damina"/>
                <a:buChar char="○"/>
              </a:pPr>
              <a:r>
                <a:rPr lang="en" sz="1100">
                  <a:solidFill>
                    <a:schemeClr val="dk1"/>
                  </a:solidFill>
                  <a:latin typeface="Adamina"/>
                  <a:ea typeface="Adamina"/>
                  <a:cs typeface="Adamina"/>
                  <a:sym typeface="Adamina"/>
                </a:rPr>
                <a:t>Basic sciences research</a:t>
              </a:r>
              <a:endParaRPr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endParaRPr>
            </a:p>
            <a:p>
              <a:pPr indent="-298450" lvl="1" marL="914400" rtl="0" algn="l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damina"/>
                <a:buChar char="○"/>
              </a:pPr>
              <a:r>
                <a:rPr lang="en" sz="1100">
                  <a:solidFill>
                    <a:schemeClr val="dk1"/>
                  </a:solidFill>
                  <a:latin typeface="Adamina"/>
                  <a:ea typeface="Adamina"/>
                  <a:cs typeface="Adamina"/>
                  <a:sym typeface="Adamina"/>
                </a:rPr>
                <a:t>Clinical research</a:t>
              </a:r>
              <a:endParaRPr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endParaRPr>
            </a:p>
            <a:p>
              <a:pPr indent="-298450" lvl="1" marL="914400" rtl="0" algn="l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damina"/>
                <a:buChar char="○"/>
              </a:pPr>
              <a:r>
                <a:rPr lang="en" sz="1100">
                  <a:solidFill>
                    <a:schemeClr val="dk1"/>
                  </a:solidFill>
                  <a:latin typeface="Adamina"/>
                  <a:ea typeface="Adamina"/>
                  <a:cs typeface="Adamina"/>
                  <a:sym typeface="Adamina"/>
                </a:rPr>
                <a:t>Educational research</a:t>
              </a:r>
              <a:endParaRPr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endParaRPr>
            </a:p>
            <a:p>
              <a:pPr indent="-298450" lvl="0" marL="457200" rtl="0" algn="l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damina"/>
                <a:buChar char="●"/>
              </a:pPr>
              <a:r>
                <a:rPr b="1" lang="en" sz="1100">
                  <a:solidFill>
                    <a:schemeClr val="dk1"/>
                  </a:solidFill>
                  <a:latin typeface="Adamina"/>
                  <a:ea typeface="Adamina"/>
                  <a:cs typeface="Adamina"/>
                  <a:sym typeface="Adamina"/>
                </a:rPr>
                <a:t>Resident or Post Doctoral Fellow</a:t>
              </a:r>
              <a:endParaRPr b="1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endParaRPr>
            </a:p>
            <a:p>
              <a:pPr indent="-298450" lvl="1" marL="914400" rtl="0" algn="l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damina"/>
                <a:buChar char="○"/>
              </a:pPr>
              <a:r>
                <a:rPr lang="en" sz="1100">
                  <a:solidFill>
                    <a:schemeClr val="dk1"/>
                  </a:solidFill>
                  <a:latin typeface="Adamina"/>
                  <a:ea typeface="Adamina"/>
                  <a:cs typeface="Adamina"/>
                  <a:sym typeface="Adamina"/>
                </a:rPr>
                <a:t>All areas of research</a:t>
              </a:r>
              <a:endParaRPr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endParaRPr>
            </a:p>
            <a:p>
              <a:pPr indent="-298450" lvl="0" marL="457200" rtl="0" algn="l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damina"/>
                <a:buChar char="●"/>
              </a:pPr>
              <a:r>
                <a:rPr b="1" lang="en" sz="1100">
                  <a:solidFill>
                    <a:schemeClr val="dk1"/>
                  </a:solidFill>
                  <a:latin typeface="Adamina"/>
                  <a:ea typeface="Adamina"/>
                  <a:cs typeface="Adamina"/>
                  <a:sym typeface="Adamina"/>
                </a:rPr>
                <a:t>Faculty or Staff</a:t>
              </a:r>
              <a:endParaRPr b="1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endParaRPr>
            </a:p>
            <a:p>
              <a:pPr indent="-298450" lvl="1" marL="914400" rtl="0" algn="l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damina"/>
                <a:buChar char="○"/>
              </a:pPr>
              <a:r>
                <a:rPr lang="en" sz="1100">
                  <a:solidFill>
                    <a:schemeClr val="dk1"/>
                  </a:solidFill>
                  <a:latin typeface="Adamina"/>
                  <a:ea typeface="Adamina"/>
                  <a:cs typeface="Adamina"/>
                  <a:sym typeface="Adamina"/>
                </a:rPr>
                <a:t>All areas of research</a:t>
              </a:r>
              <a:endParaRPr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endParaRPr>
            </a:p>
          </p:txBody>
        </p:sp>
        <p:sp>
          <p:nvSpPr>
            <p:cNvPr id="115" name="Google Shape;115;p19"/>
            <p:cNvSpPr txBox="1"/>
            <p:nvPr/>
          </p:nvSpPr>
          <p:spPr>
            <a:xfrm>
              <a:off x="4049266" y="1385122"/>
              <a:ext cx="3544800" cy="3358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298450" lvl="0" marL="457200" rtl="0" algn="l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damina"/>
                <a:buChar char="●"/>
              </a:pPr>
              <a:r>
                <a:rPr b="1" lang="en" sz="1100">
                  <a:solidFill>
                    <a:schemeClr val="dk1"/>
                  </a:solidFill>
                  <a:latin typeface="Adamina"/>
                  <a:ea typeface="Adamina"/>
                  <a:cs typeface="Adamina"/>
                  <a:sym typeface="Adamina"/>
                </a:rPr>
                <a:t>High School</a:t>
              </a:r>
              <a:endParaRPr b="1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endParaRPr>
            </a:p>
            <a:p>
              <a:pPr indent="-298450" lvl="1" marL="914400" rtl="0" algn="l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damina"/>
                <a:buChar char="○"/>
              </a:pPr>
              <a:r>
                <a:rPr lang="en" sz="1100">
                  <a:solidFill>
                    <a:schemeClr val="dk1"/>
                  </a:solidFill>
                  <a:latin typeface="Adamina"/>
                  <a:ea typeface="Adamina"/>
                  <a:cs typeface="Adamina"/>
                  <a:sym typeface="Adamina"/>
                </a:rPr>
                <a:t>All areas of research</a:t>
              </a:r>
              <a:endParaRPr b="1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endParaRPr>
            </a:p>
            <a:p>
              <a:pPr indent="-298450" lvl="0" marL="457200" rtl="0" algn="l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damina"/>
                <a:buChar char="●"/>
              </a:pPr>
              <a:r>
                <a:rPr b="1" lang="en" sz="1100">
                  <a:solidFill>
                    <a:schemeClr val="dk1"/>
                  </a:solidFill>
                  <a:latin typeface="Adamina"/>
                  <a:ea typeface="Adamina"/>
                  <a:cs typeface="Adamina"/>
                  <a:sym typeface="Adamina"/>
                </a:rPr>
                <a:t>Undergraduate student</a:t>
              </a:r>
              <a:endParaRPr b="1"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endParaRPr>
            </a:p>
            <a:p>
              <a:pPr indent="-298450" lvl="1" marL="914400" rtl="0" algn="l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damina"/>
                <a:buChar char="○"/>
              </a:pPr>
              <a:r>
                <a:rPr lang="en" sz="1100">
                  <a:solidFill>
                    <a:schemeClr val="dk1"/>
                  </a:solidFill>
                  <a:latin typeface="Adamina"/>
                  <a:ea typeface="Adamina"/>
                  <a:cs typeface="Adamina"/>
                  <a:sym typeface="Adamina"/>
                </a:rPr>
                <a:t>All areas of research</a:t>
              </a:r>
              <a:endParaRPr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endParaRPr>
            </a:p>
            <a:p>
              <a:pPr indent="0" lvl="0" marL="457200" rtl="0" algn="l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endParaRPr>
            </a:p>
            <a:p>
              <a:pPr indent="0" lvl="0" marL="457200" rtl="0" algn="l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endParaRPr>
            </a:p>
          </p:txBody>
        </p:sp>
      </p:grpSp>
      <p:sp>
        <p:nvSpPr>
          <p:cNvPr id="116" name="Google Shape;116;p19"/>
          <p:cNvSpPr/>
          <p:nvPr/>
        </p:nvSpPr>
        <p:spPr>
          <a:xfrm>
            <a:off x="7908975" y="857250"/>
            <a:ext cx="1033200" cy="498300"/>
          </a:xfrm>
          <a:prstGeom prst="rect">
            <a:avLst/>
          </a:prstGeom>
          <a:solidFill>
            <a:srgbClr val="2C6B94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Jump to poster formatting</a:t>
            </a:r>
            <a:endParaRPr sz="1000">
              <a:solidFill>
                <a:schemeClr val="lt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117" name="Google Shape;117;p19"/>
          <p:cNvSpPr/>
          <p:nvPr/>
        </p:nvSpPr>
        <p:spPr>
          <a:xfrm>
            <a:off x="7908975" y="1485700"/>
            <a:ext cx="1033200" cy="498300"/>
          </a:xfrm>
          <a:prstGeom prst="rect">
            <a:avLst/>
          </a:prstGeom>
          <a:solidFill>
            <a:srgbClr val="2C6B9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Jump to video formatting </a:t>
            </a:r>
            <a:endParaRPr sz="1000">
              <a:solidFill>
                <a:schemeClr val="lt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118" name="Google Shape;118;p19">
            <a:hlinkClick action="ppaction://hlinksldjump" r:id="rId6"/>
          </p:cNvPr>
          <p:cNvSpPr/>
          <p:nvPr/>
        </p:nvSpPr>
        <p:spPr>
          <a:xfrm>
            <a:off x="7908975" y="243800"/>
            <a:ext cx="1033200" cy="483300"/>
          </a:xfrm>
          <a:prstGeom prst="rect">
            <a:avLst/>
          </a:prstGeom>
          <a:solidFill>
            <a:srgbClr val="2C6B9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Jump to </a:t>
            </a:r>
            <a:endParaRPr sz="900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action="ppaction://hlinksldjump"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2025 Timeline</a:t>
            </a:r>
            <a:endParaRPr sz="1000">
              <a:solidFill>
                <a:schemeClr val="lt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0" title="IBRS 2025 Bucky's Guide Step1 post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3325" y="20113"/>
            <a:ext cx="6237351" cy="5103273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0"/>
          <p:cNvSpPr txBox="1"/>
          <p:nvPr/>
        </p:nvSpPr>
        <p:spPr>
          <a:xfrm>
            <a:off x="1890175" y="3963800"/>
            <a:ext cx="3151200" cy="63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Click the </a:t>
            </a:r>
            <a:r>
              <a:rPr b="1" lang="en" sz="1800" u="sng">
                <a:solidFill>
                  <a:schemeClr val="hlink"/>
                </a:solidFill>
                <a:hlinkClick r:id="rId4"/>
              </a:rPr>
              <a:t>link</a:t>
            </a:r>
            <a:r>
              <a:rPr b="1" lang="en" sz="1800">
                <a:solidFill>
                  <a:schemeClr val="dk1"/>
                </a:solidFill>
              </a:rPr>
              <a:t> to register!</a:t>
            </a:r>
            <a:endParaRPr b="1"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1" title="IBRS 2025 Bucky's Guide Step2 post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8750" y="0"/>
            <a:ext cx="6286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