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Adamina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C50C43-10DD-44C3-A951-66A22B7CFBC7}">
  <a:tblStyle styleId="{BEC50C43-10DD-44C3-A951-66A22B7CFBC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Adamina-regular.fnt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11c9489a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11c9489a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5916382a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5916382a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0e112587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0e112587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9944a12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9944a12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5916382a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5916382a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0e112587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60e112587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0e112587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60e112587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ba841e7a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3ba841e7a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0e112587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0e112587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0e11258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0e11258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0e112587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0e112587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23bebfcf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23bebfcf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0e112587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0e112587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0e112587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0e112587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d94bd1d7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d94bd1d7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d94bd1d7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d94bd1d7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slide" Target="/ppt/slides/slide14.xml"/><Relationship Id="rId13" Type="http://schemas.openxmlformats.org/officeDocument/2006/relationships/slide" Target="/ppt/slides/slide3.xml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hyperlink" Target="https://docs.google.com/presentation/d/1ZKTAfoCweHWREh1VyCFZxgG5QJYQR7HT/edit?usp=drive_link&amp;ouid=111118839919643235141&amp;rtpof=true&amp;sd=true" TargetMode="External"/><Relationship Id="rId9" Type="http://schemas.openxmlformats.org/officeDocument/2006/relationships/slide" Target="/ppt/slides/slide12.xml"/><Relationship Id="rId5" Type="http://schemas.openxmlformats.org/officeDocument/2006/relationships/hyperlink" Target="https://docs.google.com/presentation/d/10Lwzq2zWdMlDu-y0v6pTejzH_ff9Z5Of/edit?usp=drive_link&amp;ouid=111118839919643235141&amp;rtpof=true&amp;sd=true" TargetMode="External"/><Relationship Id="rId6" Type="http://schemas.openxmlformats.org/officeDocument/2006/relationships/hyperlink" Target="mailto:ibrs@atsu.edu" TargetMode="External"/><Relationship Id="rId7" Type="http://schemas.openxmlformats.org/officeDocument/2006/relationships/slide" Target="/ppt/slides/slide3.xml"/><Relationship Id="rId8" Type="http://schemas.openxmlformats.org/officeDocument/2006/relationships/slide" Target="/ppt/slides/slide3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slide" Target="/ppt/slides/slide14.xml"/><Relationship Id="rId13" Type="http://schemas.openxmlformats.org/officeDocument/2006/relationships/slide" Target="/ppt/slides/slide3.xml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hyperlink" Target="mailto:jcarroll@atsu.edu" TargetMode="External"/><Relationship Id="rId9" Type="http://schemas.openxmlformats.org/officeDocument/2006/relationships/slide" Target="/ppt/slides/slide12.xml"/><Relationship Id="rId5" Type="http://schemas.openxmlformats.org/officeDocument/2006/relationships/hyperlink" Target="mailto:jcarroll@atsu.edu" TargetMode="External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Relationship Id="rId8" Type="http://schemas.openxmlformats.org/officeDocument/2006/relationships/slide" Target="/ppt/slides/slide3.xml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hyperlink" Target="mailto:ibrs@atsu.edu" TargetMode="Externa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4.xml"/><Relationship Id="rId8" Type="http://schemas.openxmlformats.org/officeDocument/2006/relationships/slide" Target="/ppt/slides/slide3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slide" Target="/ppt/slides/slide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slide" Target="/ppt/slides/slide3.xml"/><Relationship Id="rId9" Type="http://schemas.openxmlformats.org/officeDocument/2006/relationships/slide" Target="/ppt/slides/slide3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7" Type="http://schemas.openxmlformats.org/officeDocument/2006/relationships/slide" Target="/ppt/slides/slide12.xml"/><Relationship Id="rId8" Type="http://schemas.openxmlformats.org/officeDocument/2006/relationships/slide" Target="/ppt/slides/slide14.xml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.xml"/><Relationship Id="rId11" Type="http://schemas.openxmlformats.org/officeDocument/2006/relationships/hyperlink" Target="https://app.gather.town/app/XQiCSiulmYVOi4p3/IBRS?spawnToken=DebyQrFHSZWCHle1lN_F" TargetMode="External"/><Relationship Id="rId10" Type="http://schemas.openxmlformats.org/officeDocument/2006/relationships/hyperlink" Target="https://app.gather.town/app/XQiCSiulmYVOi4p3/IBRS?spawnToken=DebyQrFHSZWCHle1lN_F" TargetMode="External"/><Relationship Id="rId13" Type="http://schemas.openxmlformats.org/officeDocument/2006/relationships/slide" Target="/ppt/slides/slide3.xml"/><Relationship Id="rId12" Type="http://schemas.openxmlformats.org/officeDocument/2006/relationships/hyperlink" Target="https://app.gather.town/app/XQiCSiulmYVOi4p3/IBRS?spawnToken=uc7QeYOGRBKMkZrGBiuW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hyperlink" Target="https://app.gather.town/app/XQiCSiulmYVOi4p3/IBRS?spawnToken=uc7QeYOGRBKMkZrGBiuW" TargetMode="External"/><Relationship Id="rId9" Type="http://schemas.openxmlformats.org/officeDocument/2006/relationships/hyperlink" Target="https://app.gather.town/app/XQiCSiulmYVOi4p3/IBRS?spawnToken=uc7QeYOGRBKMkZrGBiuW" TargetMode="External"/><Relationship Id="rId15" Type="http://schemas.openxmlformats.org/officeDocument/2006/relationships/slide" Target="/ppt/slides/slide3.xml"/><Relationship Id="rId14" Type="http://schemas.openxmlformats.org/officeDocument/2006/relationships/slide" Target="/ppt/slides/slide3.xml"/><Relationship Id="rId17" Type="http://schemas.openxmlformats.org/officeDocument/2006/relationships/slide" Target="/ppt/slides/slide14.xml"/><Relationship Id="rId16" Type="http://schemas.openxmlformats.org/officeDocument/2006/relationships/slide" Target="/ppt/slides/slide12.xml"/><Relationship Id="rId5" Type="http://schemas.openxmlformats.org/officeDocument/2006/relationships/hyperlink" Target="https://app.gather.town/app/XQiCSiulmYVOi4p3/IBRS?spawnToken=uc7QeYOGRBKMkZrGBiuW" TargetMode="External"/><Relationship Id="rId19" Type="http://schemas.openxmlformats.org/officeDocument/2006/relationships/slide" Target="/ppt/slides/slide3.xml"/><Relationship Id="rId6" Type="http://schemas.openxmlformats.org/officeDocument/2006/relationships/hyperlink" Target="https://app.gather.town/app/XQiCSiulmYVOi4p3/IBRS?spawnToken=uc7QeYOGRBKMkZrGBiuW" TargetMode="External"/><Relationship Id="rId18" Type="http://schemas.openxmlformats.org/officeDocument/2006/relationships/slide" Target="/ppt/slides/slide3.xml"/><Relationship Id="rId7" Type="http://schemas.openxmlformats.org/officeDocument/2006/relationships/hyperlink" Target="https://app.gather.town/app/XQiCSiulmYVOi4p3/IBRS?spawnToken=DebyQrFHSZWCHle1lN_F" TargetMode="External"/><Relationship Id="rId8" Type="http://schemas.openxmlformats.org/officeDocument/2006/relationships/hyperlink" Target="https://app.gather.town/app/XQiCSiulmYVOi4p3/IBRS?spawnToken=uc7QeYOGRBKMkZrGBiuW" TargetMode="Externa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3.xml"/><Relationship Id="rId13" Type="http://schemas.openxmlformats.org/officeDocument/2006/relationships/slide" Target="/ppt/slides/slide3.xml"/><Relationship Id="rId12" Type="http://schemas.openxmlformats.org/officeDocument/2006/relationships/slide" Target="/ppt/slides/slide1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hyperlink" Target="mailto:ibrs@atsu.edu" TargetMode="External"/><Relationship Id="rId9" Type="http://schemas.openxmlformats.org/officeDocument/2006/relationships/slide" Target="/ppt/slides/slide3.xml"/><Relationship Id="rId15" Type="http://schemas.openxmlformats.org/officeDocument/2006/relationships/slide" Target="/ppt/slides/slide3.xml"/><Relationship Id="rId14" Type="http://schemas.openxmlformats.org/officeDocument/2006/relationships/slide" Target="/ppt/slides/slide3.xml"/><Relationship Id="rId5" Type="http://schemas.openxmlformats.org/officeDocument/2006/relationships/hyperlink" Target="http://atsu.edu/ibrs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.jpg"/><Relationship Id="rId8" Type="http://schemas.openxmlformats.org/officeDocument/2006/relationships/slide" Target="/ppt/slides/slide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mailto:ibrs@atsu.edu" TargetMode="External"/><Relationship Id="rId11" Type="http://schemas.openxmlformats.org/officeDocument/2006/relationships/slide" Target="/ppt/slides/slide3.xml"/><Relationship Id="rId10" Type="http://schemas.openxmlformats.org/officeDocument/2006/relationships/slide" Target="/ppt/slides/slide3.xml"/><Relationship Id="rId9" Type="http://schemas.openxmlformats.org/officeDocument/2006/relationships/slide" Target="/ppt/slides/slide3.xml"/><Relationship Id="rId5" Type="http://schemas.openxmlformats.org/officeDocument/2006/relationships/hyperlink" Target="mailto:jcarroll@atsu.edu" TargetMode="External"/><Relationship Id="rId6" Type="http://schemas.openxmlformats.org/officeDocument/2006/relationships/hyperlink" Target="mailto:ibrs@atsu.edu" TargetMode="External"/><Relationship Id="rId7" Type="http://schemas.openxmlformats.org/officeDocument/2006/relationships/slide" Target="/ppt/slides/slide12.xml"/><Relationship Id="rId8" Type="http://schemas.openxmlformats.org/officeDocument/2006/relationships/slide" Target="/ppt/slides/slide1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slide" Target="/ppt/slides/slide12.xml"/><Relationship Id="rId5" Type="http://schemas.openxmlformats.org/officeDocument/2006/relationships/slide" Target="/ppt/slides/slide14.xml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Relationship Id="rId8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slide" Target="/ppt/slides/slide12.xml"/><Relationship Id="rId5" Type="http://schemas.openxmlformats.org/officeDocument/2006/relationships/slide" Target="/ppt/slides/slide14.xml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Relationship Id="rId8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s://www.eventbrite.com/e/1261513864929?aff=oddtdtcreator" TargetMode="External"/><Relationship Id="rId11" Type="http://schemas.openxmlformats.org/officeDocument/2006/relationships/slide" Target="/ppt/slides/slide3.xml"/><Relationship Id="rId10" Type="http://schemas.openxmlformats.org/officeDocument/2006/relationships/slide" Target="/ppt/slides/slide3.xml"/><Relationship Id="rId9" Type="http://schemas.openxmlformats.org/officeDocument/2006/relationships/slide" Target="/ppt/slides/slide3.xml"/><Relationship Id="rId5" Type="http://schemas.openxmlformats.org/officeDocument/2006/relationships/hyperlink" Target="https://ibrs.virtconf.page/" TargetMode="External"/><Relationship Id="rId6" Type="http://schemas.openxmlformats.org/officeDocument/2006/relationships/image" Target="../media/image2.png"/><Relationship Id="rId7" Type="http://schemas.openxmlformats.org/officeDocument/2006/relationships/slide" Target="/ppt/slides/slide12.xml"/><Relationship Id="rId8" Type="http://schemas.openxmlformats.org/officeDocument/2006/relationships/slide" Target="/ppt/slides/slide1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mailto:ibrs@atsu.edu" TargetMode="External"/><Relationship Id="rId11" Type="http://schemas.openxmlformats.org/officeDocument/2006/relationships/slide" Target="/ppt/slides/slide3.xml"/><Relationship Id="rId10" Type="http://schemas.openxmlformats.org/officeDocument/2006/relationships/slide" Target="/ppt/slides/slide3.xml"/><Relationship Id="rId9" Type="http://schemas.openxmlformats.org/officeDocument/2006/relationships/slide" Target="/ppt/slides/slide3.xml"/><Relationship Id="rId5" Type="http://schemas.openxmlformats.org/officeDocument/2006/relationships/hyperlink" Target="mailto:ibrs@atsu.edu" TargetMode="External"/><Relationship Id="rId6" Type="http://schemas.openxmlformats.org/officeDocument/2006/relationships/hyperlink" Target="mailto:ibrs@atsu.edu" TargetMode="External"/><Relationship Id="rId7" Type="http://schemas.openxmlformats.org/officeDocument/2006/relationships/slide" Target="/ppt/slides/slide12.xml"/><Relationship Id="rId8" Type="http://schemas.openxmlformats.org/officeDocument/2006/relationships/slide" Target="/ppt/slides/slide1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-113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684425" y="1604325"/>
            <a:ext cx="5625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damina"/>
                <a:ea typeface="Adamina"/>
                <a:cs typeface="Adamina"/>
                <a:sym typeface="Adamina"/>
              </a:rPr>
              <a:t>A.T. Still Research Institute</a:t>
            </a:r>
            <a:endParaRPr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damina"/>
                <a:ea typeface="Adamina"/>
                <a:cs typeface="Adamina"/>
                <a:sym typeface="Adamina"/>
              </a:rPr>
              <a:t>Interdisciplinary Biomedical Research Symposium</a:t>
            </a:r>
            <a:endParaRPr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684425" y="2154875"/>
            <a:ext cx="5105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Information for </a:t>
            </a:r>
            <a:endParaRPr sz="27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IBRS Presenters</a:t>
            </a:r>
            <a:endParaRPr sz="2700"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59" name="Google Shape;59;p13" title="ATSRI 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275" y="3945050"/>
            <a:ext cx="4305274" cy="7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1300"/>
            <a:ext cx="3532027" cy="51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Judging Rubric</a:t>
            </a:r>
            <a:endParaRPr sz="3000"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160" name="Google Shape;160;p22" title="2025.ORAL PRESENTATIONS judge rubric.jpg"/>
          <p:cNvPicPr preferRelativeResize="0"/>
          <p:nvPr/>
        </p:nvPicPr>
        <p:blipFill rotWithShape="1">
          <a:blip r:embed="rId4">
            <a:alphaModFix/>
          </a:blip>
          <a:srcRect b="22474" l="2191" r="2096" t="8650"/>
          <a:stretch/>
        </p:blipFill>
        <p:spPr>
          <a:xfrm>
            <a:off x="505225" y="934350"/>
            <a:ext cx="7744824" cy="42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 title="2025.DAY OF judge rubric.jpg"/>
          <p:cNvPicPr preferRelativeResize="0"/>
          <p:nvPr/>
        </p:nvPicPr>
        <p:blipFill rotWithShape="1">
          <a:blip r:embed="rId4">
            <a:alphaModFix/>
          </a:blip>
          <a:srcRect b="62997" l="2208" r="2170" t="8652"/>
          <a:stretch/>
        </p:blipFill>
        <p:spPr>
          <a:xfrm>
            <a:off x="70775" y="1457797"/>
            <a:ext cx="8619950" cy="197560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Judging Rubric</a:t>
            </a:r>
            <a:endParaRPr sz="3000"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Posters</a:t>
            </a:r>
            <a:endParaRPr b="1" sz="3000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804300" y="976225"/>
            <a:ext cx="6391800" cy="41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Poster Size</a:t>
            </a:r>
            <a:endParaRPr b="1" sz="13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Limited to 56”(w) x 40”(h)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Heading - include title and author(s) in font at least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1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” high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Body - font should be heavy and at least ⅜” high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lang="en" sz="11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4"/>
              </a:rPr>
              <a:t>ATSU Template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(optional) </a:t>
            </a:r>
            <a:r>
              <a:rPr lang="en" sz="11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5"/>
              </a:rPr>
              <a:t>ATSU/NRMC Template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(optional)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Electronic File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- each presenter team must submit one copy for pre-judging in Gathertown</a:t>
            </a:r>
            <a:endParaRPr i="1"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Portable Network Graphics (</a:t>
            </a: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PNG) format ONLY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- less than 3MB in size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 u="sng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Must be </a:t>
            </a:r>
            <a:r>
              <a:rPr b="1" lang="en" sz="1100" u="sng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PNG</a:t>
            </a:r>
            <a:r>
              <a:rPr lang="en" sz="1100" u="sng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format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so your poster will be viewable.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Submit to </a:t>
            </a:r>
            <a:r>
              <a:rPr lang="en" sz="11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6"/>
              </a:rPr>
              <a:t>ibrs@atsu.edu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Poster Printing</a:t>
            </a:r>
            <a:r>
              <a:rPr b="1" i="1" lang="en" sz="13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- </a:t>
            </a:r>
            <a:r>
              <a:rPr b="1" i="1" lang="en" sz="1100">
                <a:solidFill>
                  <a:srgbClr val="0B5394"/>
                </a:solidFill>
                <a:latin typeface="Adamina"/>
                <a:ea typeface="Adamina"/>
                <a:cs typeface="Adamina"/>
                <a:sym typeface="Adamina"/>
              </a:rPr>
              <a:t>in-person presenters only</a:t>
            </a:r>
            <a:endParaRPr b="1" i="1" sz="1100">
              <a:solidFill>
                <a:srgbClr val="0B5394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PDF format ONLY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Presenters are responsible for: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○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Poster printing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○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Delivery of physical poster to t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he IPE building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79" name="Google Shape;179;p24"/>
          <p:cNvSpPr/>
          <p:nvPr/>
        </p:nvSpPr>
        <p:spPr>
          <a:xfrm rot="2009593">
            <a:off x="6894702" y="1972043"/>
            <a:ext cx="2332173" cy="1901509"/>
          </a:xfrm>
          <a:prstGeom prst="irregularSeal1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 rot="1257570">
            <a:off x="7045043" y="2442371"/>
            <a:ext cx="2199000" cy="836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Pro Tip:</a:t>
            </a:r>
            <a:endParaRPr b="1"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Use </a:t>
            </a: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PowerPoint or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Google Slides to create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your poster at full size</a:t>
            </a:r>
            <a:endParaRPr sz="1100"/>
          </a:p>
        </p:txBody>
      </p:sp>
      <p:grpSp>
        <p:nvGrpSpPr>
          <p:cNvPr id="181" name="Google Shape;181;p24"/>
          <p:cNvGrpSpPr/>
          <p:nvPr/>
        </p:nvGrpSpPr>
        <p:grpSpPr>
          <a:xfrm rot="526307">
            <a:off x="5769921" y="60919"/>
            <a:ext cx="2198467" cy="2036363"/>
            <a:chOff x="5897664" y="706301"/>
            <a:chExt cx="2154654" cy="2147040"/>
          </a:xfrm>
        </p:grpSpPr>
        <p:sp>
          <p:nvSpPr>
            <p:cNvPr id="182" name="Google Shape;182;p24"/>
            <p:cNvSpPr/>
            <p:nvPr/>
          </p:nvSpPr>
          <p:spPr>
            <a:xfrm>
              <a:off x="5897664" y="706301"/>
              <a:ext cx="2154654" cy="2147040"/>
            </a:xfrm>
            <a:prstGeom prst="irregularSeal1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4"/>
            <p:cNvSpPr txBox="1"/>
            <p:nvPr/>
          </p:nvSpPr>
          <p:spPr>
            <a:xfrm rot="-925115">
              <a:off x="6240709" y="1231889"/>
              <a:ext cx="1438679" cy="889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</a:rPr>
                <a:t>Pro Tip:</a:t>
              </a:r>
              <a:endParaRPr b="1" sz="12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Check your document size BEFORE you begin your layout to avoid scaling issues.</a:t>
              </a:r>
              <a:endParaRPr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184" name="Google Shape;184;p24"/>
          <p:cNvSpPr/>
          <p:nvPr/>
        </p:nvSpPr>
        <p:spPr>
          <a:xfrm>
            <a:off x="7907650" y="220225"/>
            <a:ext cx="1054500" cy="501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9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85" name="Google Shape;185;p24"/>
          <p:cNvSpPr/>
          <p:nvPr/>
        </p:nvSpPr>
        <p:spPr>
          <a:xfrm rot="1200508">
            <a:off x="5484408" y="3030170"/>
            <a:ext cx="1980026" cy="2178650"/>
          </a:xfrm>
          <a:prstGeom prst="irregularSeal1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 rot="916645">
            <a:off x="5663187" y="3659004"/>
            <a:ext cx="1622435" cy="1143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Pro Tip: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Save your poster as both a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PNG and a PDF for submission!</a:t>
            </a:r>
            <a:endParaRPr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6B94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b="1" sz="1000">
              <a:solidFill>
                <a:srgbClr val="2C6B94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89" name="Google Shape;189;p24">
            <a:hlinkClick action="ppaction://hlinksldjump" r:id="rId11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Physical </a:t>
            </a: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Posters (on site)</a:t>
            </a:r>
            <a:endParaRPr b="1" sz="3000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930150" y="1097325"/>
            <a:ext cx="6389100" cy="376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Researchers</a:t>
            </a:r>
            <a:r>
              <a:rPr b="1"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b="1"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at ATSU (MO)</a:t>
            </a:r>
            <a:endParaRPr b="1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damina"/>
              <a:buChar char="●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Researchers must submit posters for printing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●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No charge for poster printing for ATSU employees and ATSU students working with faculty.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</a:t>
            </a: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However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: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If there is a reprint needed due to a typo or other error on the researcher's part, we do charge a $50 reprint fee to help cover part of the paper and ink costs.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 $50 rush fee will be charged for posters submitted with less than two days lead time to print.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Email “print-ready” poster files in PPT or PDF format (Apple users submit PDF only) to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Jamie Carroll </a:t>
            </a:r>
            <a:r>
              <a:rPr lang="en" sz="11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4"/>
              </a:rPr>
              <a:t>jcarroll@atsu.edu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.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If researchers need graphics created for their poster, contact Jamie Carroll </a:t>
            </a:r>
            <a:r>
              <a:rPr lang="en" sz="1100" u="sng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jcarroll@atsu.edu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.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</a:t>
            </a:r>
            <a:r>
              <a:rPr b="1"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esearchers at other institutions </a:t>
            </a:r>
            <a:endParaRPr b="1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damina"/>
              <a:buChar char="●"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Utilize your institution’s printing services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. Contact them for formats and deadlines.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99" name="Google Shape;199;p25">
            <a:hlinkClick action="ppaction://hlinksldjump" r:id="rId6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02" name="Google Shape;202;p25">
            <a:hlinkClick action="ppaction://hlinksldjump" r:id="rId11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Videos</a:t>
            </a:r>
            <a:endParaRPr b="1" sz="3000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851500" y="894675"/>
            <a:ext cx="6389100" cy="41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All accepted abstracts are required to provide a video of their poster presentation for prejudging. </a:t>
            </a:r>
            <a:b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</a:b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This recording is of your poster presentation for judges and attendees.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Videos should be 1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minute in length. (NOT longer than 2 minutes.)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Video format should be MPEG-4 (might be called MPG4, depending on the recording software).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Imagine this video as a TikTok or Google Shorts clip that gives the audience a quick summary of your poster.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Recording can be done with Zoom, Google Meet, OBS Studio, YouTube, or on your mobile device.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Do not host your video - video files must be emailed (or shared) to </a:t>
            </a:r>
            <a:r>
              <a:rPr lang="en" sz="10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4"/>
              </a:rPr>
              <a:t>ibrs@atsu.edu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so they can be attached to your poster in GatherTown.</a:t>
            </a:r>
            <a:b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</a:b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General tips </a:t>
            </a:r>
            <a:endParaRPr b="1"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Use excellent lighting and the best audio available. 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Limit busy backgrounds unless that's part of the story. 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Reference your poster, do not share it on screen. (Your digital poster will be available for viewers.)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7943425" y="868075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7943425" y="1496525"/>
            <a:ext cx="1033200" cy="49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C6B94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</a:t>
            </a:r>
            <a:r>
              <a:rPr lang="en" sz="1000">
                <a:solidFill>
                  <a:schemeClr val="lt1"/>
                </a:solidFill>
                <a:highlight>
                  <a:srgbClr val="2C6B94"/>
                </a:highlight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000">
              <a:solidFill>
                <a:schemeClr val="lt1"/>
              </a:solidFill>
              <a:highlight>
                <a:srgbClr val="2C6B94"/>
              </a:highlight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14" name="Google Shape;214;p26">
            <a:hlinkClick action="ppaction://hlinksldjump" r:id="rId8"/>
          </p:cNvPr>
          <p:cNvSpPr/>
          <p:nvPr/>
        </p:nvSpPr>
        <p:spPr>
          <a:xfrm>
            <a:off x="7943425" y="254625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Symposium Day</a:t>
            </a:r>
            <a:endParaRPr sz="2500"/>
          </a:p>
        </p:txBody>
      </p:sp>
      <p:sp>
        <p:nvSpPr>
          <p:cNvPr id="223" name="Google Shape;223;p27"/>
          <p:cNvSpPr txBox="1"/>
          <p:nvPr/>
        </p:nvSpPr>
        <p:spPr>
          <a:xfrm>
            <a:off x="548425" y="1236325"/>
            <a:ext cx="6389100" cy="32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Onsite Location:</a:t>
            </a:r>
            <a:endParaRPr b="1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A.T. Still University – Kirksville, Missouri, campus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Interprofessional Education (IPE) Building – Second floor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500 W.  Jefferson St.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Kirksville, MO 63501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Online Location:</a:t>
            </a:r>
            <a:endParaRPr b="1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Gathertown (link will be provided via email)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Presenters living more than 100 miles from Kirksville may choose to exhibit virtually on Gathertown. All others will present in person.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resenters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will need to be present at their posters for one hour during their assigned session </a:t>
            </a:r>
            <a:r>
              <a:rPr b="1" i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and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during the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General Poster Session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.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24" name="Google Shape;224;p27">
            <a:hlinkClick action="ppaction://hlinksldjump" r:id="rId4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27" name="Google Shape;227;p27">
            <a:hlinkClick action="ppaction://hlinksldjump" r:id="rId9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245225" y="109050"/>
            <a:ext cx="76209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IBRS</a:t>
            </a: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 Event </a:t>
            </a:r>
            <a:r>
              <a:rPr b="1" lang="en" sz="3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Schedule</a:t>
            </a:r>
            <a:endParaRPr sz="3000"/>
          </a:p>
        </p:txBody>
      </p:sp>
      <p:graphicFrame>
        <p:nvGraphicFramePr>
          <p:cNvPr id="236" name="Google Shape;236;p28"/>
          <p:cNvGraphicFramePr/>
          <p:nvPr/>
        </p:nvGraphicFramePr>
        <p:xfrm>
          <a:off x="133713" y="93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{BEC50C43-10DD-44C3-A951-66A22B7CFBC7}</a:tableStyleId>
              </a:tblPr>
              <a:tblGrid>
                <a:gridCol w="1275375"/>
                <a:gridCol w="2651725"/>
                <a:gridCol w="1936000"/>
                <a:gridCol w="13566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Time (CST)</a:t>
                      </a:r>
                      <a:endParaRPr b="1"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Event</a:t>
                      </a:r>
                      <a:endParaRPr b="1"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Kirksville Location</a:t>
                      </a:r>
                      <a:endParaRPr b="1"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GatherTown Location</a:t>
                      </a:r>
                      <a:endParaRPr b="1"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8:00 am - 8:30 am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Poster hanging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</a:t>
                      </a:r>
                      <a:r>
                        <a:rPr lang="en" sz="900"/>
                        <a:t>Rooms 151/153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8:30 am - 8:55 am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DOORS OPEN/</a:t>
                      </a:r>
                      <a:r>
                        <a:rPr lang="en" sz="900"/>
                        <a:t>General Admission Check in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Lobby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4"/>
                        </a:rPr>
                        <a:t>Plenary Hall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9:00 am - 9:15 am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Welcome and Opening Remarks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Room 241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5"/>
                        </a:rPr>
                        <a:t>Plenary Hall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9:15 am - 10:15 am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Oral Presentations (Session 1)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Room 241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6"/>
                        </a:rPr>
                        <a:t>Plenary Hall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10:15 am - 10:30 am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Break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10:30 am - 11:30 am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Poster Presentations (Session A)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Rooms 151/153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7"/>
                        </a:rPr>
                        <a:t>Poster rooms (401-436)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11:30 am - 12:30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Lunch (must be registered)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Rooms 257/259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12:30 pm - 1:15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Keynote Speaker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2nd floor Classroom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8"/>
                        </a:rPr>
                        <a:t>Plenary Hall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1:15 pm - 2:15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Oral Presentations (Session 2)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2nd floor Classroom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9"/>
                        </a:rPr>
                        <a:t>Plenary Hall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2:15 pm - 2:30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Break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2:30 pm - 3:30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Poster Presentations (Session B)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Rooms 151/153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10"/>
                        </a:rPr>
                        <a:t>Poster rooms (401-436)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3:30 pm - 4:15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General Poster Session (All Posters)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Rooms 151/153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11"/>
                        </a:rPr>
                        <a:t>Poster rooms (401-436)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4:15 pm - 4:30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Awards and Closing Remarks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2nd floor Classroom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12"/>
                        </a:rPr>
                        <a:t>Plenary Hall</a:t>
                      </a:r>
                      <a:endParaRPr sz="9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4:30 pm - 5:00 pm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Remove physical posters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IPE Building, 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Rooms 151/153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37" name="Google Shape;237;p28">
            <a:hlinkClick action="ppaction://hlinksldjump" r:id="rId13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40" name="Google Shape;240;p28">
            <a:hlinkClick action="ppaction://hlinksldjump" r:id="rId18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5600" y="0"/>
            <a:ext cx="93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3624825" y="4317625"/>
            <a:ext cx="34416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   Questions? Comments? Concerns?</a:t>
            </a:r>
            <a:endParaRPr b="1" sz="13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   Email: </a:t>
            </a:r>
            <a:r>
              <a:rPr lang="en" sz="13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4"/>
              </a:rPr>
              <a:t>ibrs@atsu.edu</a:t>
            </a:r>
            <a:r>
              <a:rPr lang="en" sz="13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1500"/>
          </a:p>
        </p:txBody>
      </p:sp>
      <p:sp>
        <p:nvSpPr>
          <p:cNvPr id="249" name="Google Shape;249;p29"/>
          <p:cNvSpPr txBox="1"/>
          <p:nvPr/>
        </p:nvSpPr>
        <p:spPr>
          <a:xfrm>
            <a:off x="4315750" y="1071525"/>
            <a:ext cx="20643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Adamina"/>
                <a:ea typeface="Adamina"/>
                <a:cs typeface="Adamina"/>
                <a:sym typeface="Adamina"/>
              </a:rPr>
              <a:t>Website:</a:t>
            </a:r>
            <a:endParaRPr b="1" sz="1500"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5"/>
              </a:rPr>
              <a:t>atsu.edu/ibrs</a:t>
            </a:r>
            <a:endParaRPr b="1" sz="2600"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2075" y="1698513"/>
            <a:ext cx="1871650" cy="18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 title="2025 Title Graphic only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85600" y="-3275"/>
            <a:ext cx="35242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>
            <a:hlinkClick action="ppaction://hlinksldjump" r:id="rId8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55" name="Google Shape;255;p29">
            <a:hlinkClick action="ppaction://hlinksldjump" r:id="rId13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IBRS-2025-save-date-social.png"/>
          <p:cNvPicPr preferRelativeResize="0"/>
          <p:nvPr/>
        </p:nvPicPr>
        <p:blipFill rotWithShape="1">
          <a:blip r:embed="rId3">
            <a:alphaModFix/>
          </a:blip>
          <a:srcRect b="6188" l="0" r="0" t="10637"/>
          <a:stretch/>
        </p:blipFill>
        <p:spPr>
          <a:xfrm>
            <a:off x="1083375" y="196613"/>
            <a:ext cx="6977251" cy="475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Submission Timeline</a:t>
            </a:r>
            <a:endParaRPr b="1" sz="3000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18125" y="1017725"/>
            <a:ext cx="6389100" cy="40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Abstracts:</a:t>
            </a:r>
            <a:endParaRPr b="1"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August 18: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		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Abstract submissions &amp; registration opens</a:t>
            </a:r>
            <a:endParaRPr sz="9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October 15:		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Abstract submissions close (11:59 pm CDT)</a:t>
            </a:r>
            <a:endParaRPr sz="9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October 29:		Abstract re-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submission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 deadline (11:59 pm CDT)</a:t>
            </a:r>
            <a:endParaRPr sz="9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Digital posters and video presentations</a:t>
            </a:r>
            <a:r>
              <a:rPr b="1" i="1" lang="en" sz="1100">
                <a:solidFill>
                  <a:srgbClr val="2C6B94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b="1" i="1" lang="en" sz="900">
                <a:solidFill>
                  <a:srgbClr val="2C6B94"/>
                </a:solidFill>
                <a:latin typeface="Adamina"/>
                <a:ea typeface="Adamina"/>
                <a:cs typeface="Adamina"/>
                <a:sym typeface="Adamina"/>
              </a:rPr>
              <a:t>(for ALL in-person and online presenters) </a:t>
            </a:r>
            <a:r>
              <a:rPr b="1" lang="en" sz="1100">
                <a:solidFill>
                  <a:srgbClr val="2C6B94"/>
                </a:solidFill>
                <a:latin typeface="Adamina"/>
                <a:ea typeface="Adamina"/>
                <a:cs typeface="Adamina"/>
                <a:sym typeface="Adamina"/>
              </a:rPr>
              <a:t>:</a:t>
            </a:r>
            <a:endParaRPr b="1" sz="900">
              <a:solidFill>
                <a:srgbClr val="2C6B94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3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: 	            	Digital posters &amp; videos due by 4:00 pm (CDT) to</a:t>
            </a:r>
            <a:r>
              <a:rPr lang="en" sz="900">
                <a:solidFill>
                  <a:srgbClr val="666666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900" u="sng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ibrs@atsu.edu</a:t>
            </a:r>
            <a:r>
              <a:rPr lang="en" sz="900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900">
              <a:solidFill>
                <a:schemeClr val="accent5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ATSU poster printing deadline</a:t>
            </a:r>
            <a:r>
              <a:rPr b="1" lang="en" sz="1100">
                <a:solidFill>
                  <a:srgbClr val="2C6B94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b="1" i="1" lang="en" sz="900">
                <a:solidFill>
                  <a:srgbClr val="2C6B94"/>
                </a:solidFill>
                <a:latin typeface="Adamina"/>
                <a:ea typeface="Adamina"/>
                <a:cs typeface="Adamina"/>
                <a:sym typeface="Adamina"/>
              </a:rPr>
              <a:t>(in-person presenters only) </a:t>
            </a:r>
            <a:r>
              <a:rPr b="1" lang="en" sz="1100">
                <a:solidFill>
                  <a:srgbClr val="2C6B94"/>
                </a:solidFill>
                <a:latin typeface="Adamina"/>
                <a:ea typeface="Adamina"/>
                <a:cs typeface="Adamina"/>
                <a:sym typeface="Adamina"/>
              </a:rPr>
              <a:t>:</a:t>
            </a:r>
            <a:endParaRPr b="1" sz="1100">
              <a:solidFill>
                <a:srgbClr val="2C6B94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3:		Digital file of p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oster due by 4:00 pm (CDT) to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900" u="sng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jcarroll@atsu.edu</a:t>
            </a:r>
            <a:endParaRPr sz="900">
              <a:solidFill>
                <a:schemeClr val="accent5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2C6B94"/>
                </a:solidFill>
                <a:latin typeface="Adamina"/>
                <a:ea typeface="Adamina"/>
                <a:cs typeface="Adamina"/>
                <a:sym typeface="Adamina"/>
              </a:rPr>
              <a:t>**researchers from institutions other than ATSU should utilize printing services available to them at their institution.</a:t>
            </a:r>
            <a:endParaRPr i="1" sz="700">
              <a:solidFill>
                <a:srgbClr val="2C6B94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Oral Presentations: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7:		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Slide decks 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due by 4:00 pm (CST) to </a:t>
            </a:r>
            <a:r>
              <a:rPr lang="en" sz="900" u="sng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ibrs@atsu.edu</a:t>
            </a:r>
            <a:r>
              <a:rPr lang="en" sz="900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900">
              <a:solidFill>
                <a:schemeClr val="accent5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Printed posters:</a:t>
            </a:r>
            <a:endParaRPr b="1"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14:		Physical posters 1:00-5:00 pm (CST) to IPE Building for display</a:t>
            </a:r>
            <a:endParaRPr sz="9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15:		Physical posters 8:00-8:30 am (CST) to IPE Building for display</a:t>
            </a:r>
            <a:endParaRPr sz="9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Judging: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10 - 14:	Poster pre-judging in Gathertown </a:t>
            </a:r>
            <a:endParaRPr sz="9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14:		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Pre-judging closes at 5:00pm (CS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T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)</a:t>
            </a:r>
            <a:endParaRPr sz="9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November 15: 	</a:t>
            </a:r>
            <a:r>
              <a:rPr b="1"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	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Interdisciplinary Biomedical Research 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Symposium</a:t>
            </a:r>
            <a:r>
              <a:rPr lang="en" sz="6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 (online &amp; onsite) </a:t>
            </a:r>
            <a:endParaRPr sz="6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P</a:t>
            </a:r>
            <a:r>
              <a:rPr lang="en" sz="900">
                <a:solidFill>
                  <a:srgbClr val="434343"/>
                </a:solidFill>
                <a:latin typeface="Adamina"/>
                <a:ea typeface="Adamina"/>
                <a:cs typeface="Adamina"/>
                <a:sym typeface="Adamina"/>
              </a:rPr>
              <a:t>oster &amp; Oral presentations &amp; judging</a:t>
            </a:r>
            <a:endParaRPr sz="1300">
              <a:solidFill>
                <a:srgbClr val="434343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7919825" y="8445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7919825" y="14729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7" name="Google Shape;77;p15">
            <a:hlinkClick action="ppaction://hlinksldjump" r:id="rId9"/>
          </p:cNvPr>
          <p:cNvSpPr/>
          <p:nvPr/>
        </p:nvSpPr>
        <p:spPr>
          <a:xfrm>
            <a:off x="7919825" y="231050"/>
            <a:ext cx="1033200" cy="48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2C6B94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b="1" sz="900">
              <a:solidFill>
                <a:srgbClr val="2C6B94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2C6B94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b="1" sz="1000">
              <a:solidFill>
                <a:srgbClr val="2C6B94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850125" y="2603200"/>
            <a:ext cx="231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54650" y="352275"/>
            <a:ext cx="3155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2025 Categories</a:t>
            </a:r>
            <a:r>
              <a:rPr lang="en" sz="2500"/>
              <a:t> </a:t>
            </a:r>
            <a:endParaRPr sz="2500"/>
          </a:p>
        </p:txBody>
      </p:sp>
      <p:grpSp>
        <p:nvGrpSpPr>
          <p:cNvPr id="87" name="Google Shape;87;p16"/>
          <p:cNvGrpSpPr/>
          <p:nvPr/>
        </p:nvGrpSpPr>
        <p:grpSpPr>
          <a:xfrm>
            <a:off x="674170" y="1138950"/>
            <a:ext cx="6753830" cy="3750725"/>
            <a:chOff x="674175" y="1138950"/>
            <a:chExt cx="6919908" cy="3750725"/>
          </a:xfrm>
        </p:grpSpPr>
        <p:sp>
          <p:nvSpPr>
            <p:cNvPr id="88" name="Google Shape;88;p16"/>
            <p:cNvSpPr txBox="1"/>
            <p:nvPr/>
          </p:nvSpPr>
          <p:spPr>
            <a:xfrm>
              <a:off x="674175" y="1138950"/>
              <a:ext cx="3430800" cy="375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Anatomy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Behavioral Health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Biochemistry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Biomechanics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Cancer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Clinical Assessment and Diagnostics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Clinical Case Report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Educational Research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Exercise Science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4049283" y="1149275"/>
              <a:ext cx="3544800" cy="374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Health Sciences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Infectious Disease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Microbiology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Musculoskeletal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Osteopathic Manipulative Medicine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Oral Health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Pharmacology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Physiology</a:t>
              </a:r>
              <a:endParaRPr>
                <a:solidFill>
                  <a:srgbClr val="1D1C1D"/>
                </a:solidFill>
                <a:highlight>
                  <a:srgbClr val="FFFFFF"/>
                </a:highlight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1D1C1D"/>
                  </a:solidFill>
                  <a:highlight>
                    <a:srgbClr val="FFFFFF"/>
                  </a:highlight>
                  <a:latin typeface="Adamina"/>
                  <a:ea typeface="Adamina"/>
                  <a:cs typeface="Adamina"/>
                  <a:sym typeface="Adamina"/>
                </a:rPr>
                <a:t>Social Determinants of Health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90" name="Google Shape;90;p16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92" name="Google Shape;92;p16">
            <a:hlinkClick action="ppaction://hlinksldjump" r:id="rId6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486725" y="363625"/>
            <a:ext cx="66678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2025 </a:t>
            </a: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C</a:t>
            </a: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lassification</a:t>
            </a:r>
            <a:endParaRPr b="1" sz="3000"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damina"/>
                <a:ea typeface="Adamina"/>
                <a:cs typeface="Adamina"/>
                <a:sym typeface="Adamina"/>
              </a:rPr>
              <a:t>Defined by the main principal investigator or the majority</a:t>
            </a:r>
            <a:r>
              <a:rPr lang="en" sz="1500"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1500">
                <a:latin typeface="Adamina"/>
                <a:ea typeface="Adamina"/>
                <a:cs typeface="Adamina"/>
                <a:sym typeface="Adamina"/>
              </a:rPr>
              <a:t>of authors</a:t>
            </a:r>
            <a:endParaRPr sz="1500">
              <a:latin typeface="Adamina"/>
              <a:ea typeface="Adamina"/>
              <a:cs typeface="Adamina"/>
              <a:sym typeface="Adamina"/>
            </a:endParaRPr>
          </a:p>
        </p:txBody>
      </p:sp>
      <p:grpSp>
        <p:nvGrpSpPr>
          <p:cNvPr id="101" name="Google Shape;101;p17"/>
          <p:cNvGrpSpPr/>
          <p:nvPr/>
        </p:nvGrpSpPr>
        <p:grpSpPr>
          <a:xfrm>
            <a:off x="358400" y="1577350"/>
            <a:ext cx="7020225" cy="3810413"/>
            <a:chOff x="674179" y="1385121"/>
            <a:chExt cx="6919886" cy="3995400"/>
          </a:xfrm>
        </p:grpSpPr>
        <p:sp>
          <p:nvSpPr>
            <p:cNvPr id="102" name="Google Shape;102;p17"/>
            <p:cNvSpPr txBox="1"/>
            <p:nvPr/>
          </p:nvSpPr>
          <p:spPr>
            <a:xfrm>
              <a:off x="674179" y="1385121"/>
              <a:ext cx="3430800" cy="399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●"/>
              </a:pPr>
              <a:r>
                <a:rPr b="1"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Graduate level student:</a:t>
              </a:r>
              <a:endParaRPr b="1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1" marL="9144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○"/>
              </a:pPr>
              <a:r>
                <a:rPr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Basic sciences research</a:t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1" marL="9144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○"/>
              </a:pPr>
              <a:r>
                <a:rPr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Clinical research</a:t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1" marL="9144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○"/>
              </a:pPr>
              <a:r>
                <a:rPr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Educational research</a:t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●"/>
              </a:pPr>
              <a:r>
                <a:rPr b="1"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Resident or Post Doctoral Fellow</a:t>
              </a:r>
              <a:endParaRPr b="1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1" marL="9144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○"/>
              </a:pPr>
              <a:r>
                <a:rPr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All areas of research</a:t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●"/>
              </a:pPr>
              <a:r>
                <a:rPr b="1"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Faculty or Staff</a:t>
              </a:r>
              <a:endParaRPr b="1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1" marL="9144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○"/>
              </a:pPr>
              <a:r>
                <a:rPr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All areas of research</a:t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4049266" y="1385122"/>
              <a:ext cx="3544800" cy="335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●"/>
              </a:pPr>
              <a:r>
                <a:rPr b="1"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High School</a:t>
              </a:r>
              <a:endParaRPr b="1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1" marL="9144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○"/>
              </a:pPr>
              <a:r>
                <a:rPr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All areas of research</a:t>
              </a:r>
              <a:endParaRPr b="1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●"/>
              </a:pPr>
              <a:r>
                <a:rPr b="1"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Undergraduate student</a:t>
              </a:r>
              <a:endParaRPr b="1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-298450" lvl="1" marL="9144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damina"/>
                <a:buChar char="○"/>
              </a:pPr>
              <a:r>
                <a:rPr lang="en" sz="110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All areas of research</a:t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indent="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104" name="Google Shape;104;p17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06" name="Google Shape;106;p17">
            <a:hlinkClick action="ppaction://hlinksldjump" r:id="rId6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Abstract Guidelines</a:t>
            </a:r>
            <a:endParaRPr b="1" sz="3000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906325" y="985475"/>
            <a:ext cx="6389100" cy="39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Submission: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August 18 - October 22, 2025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3" marL="5715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lang="en" sz="10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4"/>
              </a:rPr>
              <a:t>Register on Eventbrite</a:t>
            </a:r>
            <a:r>
              <a:rPr lang="en" sz="1000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</a:rPr>
              <a:t>  </a:t>
            </a:r>
            <a:endParaRPr sz="1000">
              <a:solidFill>
                <a:schemeClr val="accent5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3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Abstract Submission: </a:t>
            </a:r>
            <a:r>
              <a:rPr lang="en" sz="1000" u="sng">
                <a:solidFill>
                  <a:schemeClr val="accent5"/>
                </a:solidFill>
                <a:latin typeface="Adamina"/>
                <a:ea typeface="Adamina"/>
                <a:cs typeface="Adamina"/>
                <a:sym typeface="Adami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https://ibrs.virtconf.page/</a:t>
            </a:r>
            <a:endParaRPr sz="1000">
              <a:solidFill>
                <a:schemeClr val="accent5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3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Title: 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Limited to 75 characters including spaces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3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Abstract: 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Limited to 2500 characters including spaces</a:t>
            </a:r>
            <a:endParaRPr b="1"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Format: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Original Research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- </a:t>
            </a:r>
            <a:r>
              <a:rPr i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four sections </a:t>
            </a:r>
            <a:endParaRPr i="1"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○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Background, Methods, Results, and Conclusions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Case Study 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- </a:t>
            </a:r>
            <a:r>
              <a:rPr i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six sections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○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Background, Patient, Intervention or Treatment, Outcomes or Other Comparisons, Conclusions, and Clinical Bottom Line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●"/>
            </a:pPr>
            <a:r>
              <a:rPr b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Literature Review</a:t>
            </a: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- </a:t>
            </a:r>
            <a:r>
              <a:rPr i="1"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four sections </a:t>
            </a:r>
            <a:endParaRPr i="1"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damina"/>
              <a:buChar char="○"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Introduction, Methods, Results, and Conclusion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The work described in the abstract may be a completed project or a work in progress.</a:t>
            </a:r>
            <a:endParaRPr sz="1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18"/>
          <p:cNvSpPr txBox="1"/>
          <p:nvPr/>
        </p:nvSpPr>
        <p:spPr>
          <a:xfrm>
            <a:off x="6127725" y="2878975"/>
            <a:ext cx="13212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Scan to register for IBRS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994300" y="1380575"/>
            <a:ext cx="68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**PLEASE NOTE:</a:t>
            </a: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900">
                <a:solidFill>
                  <a:schemeClr val="dk1"/>
                </a:solidFill>
                <a:highlight>
                  <a:srgbClr val="FFFF00"/>
                </a:highlight>
                <a:latin typeface="Adamina"/>
                <a:ea typeface="Adamina"/>
                <a:cs typeface="Adamina"/>
                <a:sym typeface="Adamina"/>
              </a:rPr>
              <a:t>registration and abstract submission take place on</a:t>
            </a:r>
            <a:r>
              <a:rPr b="1" lang="en" sz="900">
                <a:solidFill>
                  <a:schemeClr val="dk1"/>
                </a:solidFill>
                <a:highlight>
                  <a:srgbClr val="FFFF00"/>
                </a:highlight>
                <a:latin typeface="Adamina"/>
                <a:ea typeface="Adamina"/>
                <a:cs typeface="Adamina"/>
                <a:sym typeface="Adamina"/>
              </a:rPr>
              <a:t> two separate systems</a:t>
            </a:r>
            <a:r>
              <a:rPr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. ALL attendees must be registered to attend IBRS. </a:t>
            </a:r>
            <a:r>
              <a:rPr i="1" lang="en" sz="9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Lunch will be included for all in-person attendees registered by no later than November 10th.</a:t>
            </a:r>
            <a:endParaRPr i="1"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118" name="Google Shape;118;p18" title="IBRS2025_Eventbrit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7495" y="1948645"/>
            <a:ext cx="1001650" cy="9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21" name="Google Shape;121;p18">
            <a:hlinkClick action="ppaction://hlinksldjump" r:id="rId9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Abstracts have four possible outcomes:</a:t>
            </a:r>
            <a:endParaRPr sz="3600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54650" y="974425"/>
            <a:ext cx="6829500" cy="41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damina"/>
              <a:buChar char="●"/>
            </a:pP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Accepted-Poster</a:t>
            </a:r>
            <a:endParaRPr b="1"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○"/>
            </a:pP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Congratulations, your abstract has been accepted to the symposium as a poster.</a:t>
            </a:r>
            <a:endParaRPr i="1"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All posters must send a copy of their poster to </a:t>
            </a:r>
            <a:r>
              <a:rPr lang="en" sz="11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4"/>
              </a:rPr>
              <a:t>ibrs@atsu.edu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for prejudging.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                                    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All posters must send a video to </a:t>
            </a:r>
            <a:r>
              <a:rPr lang="en" sz="11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5"/>
              </a:rPr>
              <a:t>ibrs@atsu.edu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for prejudging 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Posters to be displayed onsite must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arrange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for physical printing.</a:t>
            </a: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b="1"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damina"/>
              <a:buChar char="●"/>
            </a:pP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Tentative-</a:t>
            </a: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Oral </a:t>
            </a:r>
            <a:endParaRPr b="1"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○"/>
            </a:pP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Congratulations, your abstract has advanced to the oral presentation committee for review.</a:t>
            </a:r>
            <a:endParaRPr i="1"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Your abstract may be accepted as an oral presenter, or it may be accepted as a poster.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damina"/>
              <a:buChar char="●"/>
            </a:pP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Accepted-Oral</a:t>
            </a:r>
            <a:endParaRPr b="1"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○"/>
            </a:pP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Congratulations, your abstract has been accepted as an Oral </a:t>
            </a: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presentation</a:t>
            </a:r>
            <a:r>
              <a:rPr i="1"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.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■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No posters or videos are required. 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Slide decks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(Preferred format: Google Slides) should be submitted to </a:t>
            </a:r>
            <a:r>
              <a:rPr lang="en" sz="1100" u="sng">
                <a:solidFill>
                  <a:schemeClr val="hlink"/>
                </a:solidFill>
                <a:latin typeface="Adamina"/>
                <a:ea typeface="Adamina"/>
                <a:cs typeface="Adamina"/>
                <a:sym typeface="Adamina"/>
                <a:hlinkClick r:id="rId6"/>
              </a:rPr>
              <a:t>ibrs@atsu.edu</a:t>
            </a: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damina"/>
              <a:buChar char="●"/>
            </a:pPr>
            <a:r>
              <a:rPr b="1"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Returned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damina"/>
              <a:buChar char="○"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Study the reviewer’s feedback and resubmit your abstract. </a:t>
            </a:r>
            <a:endParaRPr sz="11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31" name="Google Shape;131;p19"/>
          <p:cNvSpPr/>
          <p:nvPr/>
        </p:nvSpPr>
        <p:spPr>
          <a:xfrm>
            <a:off x="7908975" y="85725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poster formatting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7908975" y="1485700"/>
            <a:ext cx="1033200" cy="498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video formatting 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33" name="Google Shape;133;p19">
            <a:hlinkClick action="ppaction://hlinksldjump" r:id="rId9"/>
          </p:cNvPr>
          <p:cNvSpPr/>
          <p:nvPr/>
        </p:nvSpPr>
        <p:spPr>
          <a:xfrm>
            <a:off x="7908975" y="243800"/>
            <a:ext cx="1033200" cy="483300"/>
          </a:xfrm>
          <a:prstGeom prst="rect">
            <a:avLst/>
          </a:prstGeom>
          <a:solidFill>
            <a:srgbClr val="2C6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Jump to </a:t>
            </a:r>
            <a:endParaRPr sz="9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2025 Timeline</a:t>
            </a:r>
            <a:endParaRPr sz="100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Judging Rubric</a:t>
            </a:r>
            <a:endParaRPr sz="3000"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142" name="Google Shape;142;p20" title="2025 of judge rubric.jpg"/>
          <p:cNvPicPr preferRelativeResize="0"/>
          <p:nvPr/>
        </p:nvPicPr>
        <p:blipFill rotWithShape="1">
          <a:blip r:embed="rId4">
            <a:alphaModFix/>
          </a:blip>
          <a:srcRect b="33575" l="2214" r="1936" t="8653"/>
          <a:stretch/>
        </p:blipFill>
        <p:spPr>
          <a:xfrm>
            <a:off x="126737" y="1017725"/>
            <a:ext cx="8823526" cy="41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454650" y="352275"/>
            <a:ext cx="5786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damina"/>
                <a:ea typeface="Adamina"/>
                <a:cs typeface="Adamina"/>
                <a:sym typeface="Adamina"/>
              </a:rPr>
              <a:t>Judging Rubric</a:t>
            </a:r>
            <a:endParaRPr sz="3000"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151" name="Google Shape;151;p21" title="2025.CASE REPORT of judge rubric.jpg"/>
          <p:cNvPicPr preferRelativeResize="0"/>
          <p:nvPr/>
        </p:nvPicPr>
        <p:blipFill rotWithShape="1">
          <a:blip r:embed="rId4">
            <a:alphaModFix/>
          </a:blip>
          <a:srcRect b="31957" l="2208" r="2179" t="8653"/>
          <a:stretch/>
        </p:blipFill>
        <p:spPr>
          <a:xfrm>
            <a:off x="226121" y="1017725"/>
            <a:ext cx="8593306" cy="412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