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84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0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9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4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87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9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50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4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1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3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5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11A77C8-9FAD-4DF5-97E2-29BCB235CD42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935527-E52F-4536-8BA9-9AE0FAF002E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06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a Report of Discrimination Becomes a Finding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4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determine if the appeal has potential grounds</a:t>
            </a:r>
          </a:p>
          <a:p>
            <a:pPr lvl="1"/>
            <a:r>
              <a:rPr lang="en-US" dirty="0"/>
              <a:t>A procedural irregularity that affected the outcome of </a:t>
            </a:r>
            <a:r>
              <a:rPr lang="en-US" dirty="0" smtClean="0"/>
              <a:t>matter</a:t>
            </a:r>
            <a:endParaRPr lang="en-US" sz="3000" dirty="0"/>
          </a:p>
          <a:p>
            <a:pPr lvl="1"/>
            <a:r>
              <a:rPr lang="en-US" dirty="0" smtClean="0"/>
              <a:t>New evidence not available which may impact the outcome</a:t>
            </a:r>
          </a:p>
          <a:p>
            <a:pPr lvl="1"/>
            <a:r>
              <a:rPr lang="en-US" dirty="0" smtClean="0"/>
              <a:t>Conflict </a:t>
            </a:r>
            <a:r>
              <a:rPr lang="en-US" dirty="0"/>
              <a:t>of interest or bias affecting the outcome of the matter</a:t>
            </a:r>
            <a:endParaRPr lang="en-US" sz="3000" dirty="0"/>
          </a:p>
          <a:p>
            <a:r>
              <a:rPr lang="en-US" dirty="0" smtClean="0"/>
              <a:t>May not appeal because they did not like the decision</a:t>
            </a:r>
          </a:p>
          <a:p>
            <a:r>
              <a:rPr lang="en-US" dirty="0" smtClean="0"/>
              <a:t>Appeal does not reverse decisions</a:t>
            </a:r>
          </a:p>
          <a:p>
            <a:pPr lvl="1"/>
            <a:r>
              <a:rPr lang="en-US" dirty="0" smtClean="0"/>
              <a:t>Remands back to the hearing panel or investigation</a:t>
            </a:r>
          </a:p>
          <a:p>
            <a:pPr lvl="1"/>
            <a:r>
              <a:rPr lang="en-US" dirty="0" smtClean="0"/>
              <a:t>Upholds original finding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9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 smtClean="0"/>
              <a:t>Questions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81606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Report of Discrimination or Harassment is Made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IX Coordinator reaches out to the complainant</a:t>
            </a:r>
          </a:p>
          <a:p>
            <a:pPr lvl="1"/>
            <a:r>
              <a:rPr lang="en-US" dirty="0" smtClean="0"/>
              <a:t>A meeting is set up to discuss the report</a:t>
            </a:r>
          </a:p>
          <a:p>
            <a:pPr lvl="1"/>
            <a:r>
              <a:rPr lang="en-US" dirty="0" smtClean="0"/>
              <a:t>Complainant can submit a written report</a:t>
            </a:r>
          </a:p>
          <a:p>
            <a:pPr lvl="1"/>
            <a:r>
              <a:rPr lang="en-US" dirty="0" smtClean="0"/>
              <a:t>Policy and process is discussed in detail</a:t>
            </a:r>
          </a:p>
          <a:p>
            <a:pPr lvl="1"/>
            <a:r>
              <a:rPr lang="en-US" dirty="0" smtClean="0"/>
              <a:t>Options are presented to the complainant</a:t>
            </a:r>
          </a:p>
          <a:p>
            <a:pPr lvl="1"/>
            <a:r>
              <a:rPr lang="en-US" dirty="0" smtClean="0"/>
              <a:t>Supportive measures are offered</a:t>
            </a:r>
          </a:p>
          <a:p>
            <a:r>
              <a:rPr lang="en-US" dirty="0" smtClean="0"/>
              <a:t>Complainant can choose to make a formal complaint or just have supportive measures</a:t>
            </a:r>
          </a:p>
          <a:p>
            <a:pPr lvl="1"/>
            <a:r>
              <a:rPr lang="en-US" dirty="0" smtClean="0"/>
              <a:t>Supportive measures may not be punitive for the Respondent</a:t>
            </a:r>
          </a:p>
        </p:txBody>
      </p:sp>
    </p:spTree>
    <p:extLst>
      <p:ext uri="{BB962C8B-B14F-4D97-AF65-F5344CB8AC3E}">
        <p14:creationId xmlns:p14="http://schemas.microsoft.com/office/powerpoint/2010/main" val="1215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Complainant makes their decision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Complainant decides not to file a formal complaint</a:t>
            </a:r>
          </a:p>
          <a:p>
            <a:pPr lvl="1"/>
            <a:r>
              <a:rPr lang="en-US" dirty="0" smtClean="0"/>
              <a:t>Supportive measures may remain in place as appropriate</a:t>
            </a:r>
          </a:p>
          <a:p>
            <a:pPr lvl="1"/>
            <a:r>
              <a:rPr lang="en-US" dirty="0" smtClean="0"/>
              <a:t>Complainant can change their mind at any time</a:t>
            </a:r>
          </a:p>
          <a:p>
            <a:r>
              <a:rPr lang="en-US" dirty="0" smtClean="0"/>
              <a:t>Complainant decides to make a formal complaint</a:t>
            </a:r>
          </a:p>
          <a:p>
            <a:pPr lvl="1"/>
            <a:r>
              <a:rPr lang="en-US" dirty="0" smtClean="0"/>
              <a:t>A written and signed (can be electronic, email, etc.) complaint is submitted</a:t>
            </a:r>
          </a:p>
          <a:p>
            <a:pPr lvl="1"/>
            <a:r>
              <a:rPr lang="en-US" dirty="0" smtClean="0"/>
              <a:t>The university does an initial assessment to see which process the complaint should fall under</a:t>
            </a:r>
          </a:p>
          <a:p>
            <a:pPr lvl="1"/>
            <a:r>
              <a:rPr lang="en-US" dirty="0" smtClean="0"/>
              <a:t>Not gatekeeping…only dismissing</a:t>
            </a:r>
          </a:p>
          <a:p>
            <a:pPr lvl="2"/>
            <a:r>
              <a:rPr lang="en-US" dirty="0" smtClean="0"/>
              <a:t>Meets the new definitions</a:t>
            </a:r>
          </a:p>
          <a:p>
            <a:pPr lvl="2"/>
            <a:r>
              <a:rPr lang="en-US" dirty="0" smtClean="0"/>
              <a:t>Occurred in the U.S.</a:t>
            </a:r>
          </a:p>
          <a:p>
            <a:pPr lvl="2"/>
            <a:r>
              <a:rPr lang="en-US" dirty="0" smtClean="0"/>
              <a:t>Occurred within ATSU educational program and activity in a context controlled by ATSU and by a Respondent under ATSU’s control</a:t>
            </a:r>
          </a:p>
          <a:p>
            <a:pPr lvl="2"/>
            <a:r>
              <a:rPr lang="en-US" dirty="0" smtClean="0"/>
              <a:t>Complainant must be participating in or attempting to participate in the educational program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183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for Title IX grievance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Sexual harassment (severe, pervasive, and objectively offensive)</a:t>
            </a:r>
          </a:p>
          <a:p>
            <a:pPr lvl="1"/>
            <a:r>
              <a:rPr lang="en-US" dirty="0" smtClean="0"/>
              <a:t>Hostile Environment</a:t>
            </a:r>
          </a:p>
          <a:p>
            <a:pPr lvl="1"/>
            <a:r>
              <a:rPr lang="en-US" dirty="0" smtClean="0"/>
              <a:t>Quid Pro Quo – Only employee to employee or employee to student</a:t>
            </a:r>
          </a:p>
          <a:p>
            <a:r>
              <a:rPr lang="en-US" dirty="0" smtClean="0"/>
              <a:t>Sexual assault</a:t>
            </a:r>
          </a:p>
          <a:p>
            <a:pPr lvl="1"/>
            <a:r>
              <a:rPr lang="en-US" dirty="0" smtClean="0"/>
              <a:t>Forcible and Non-Forcible as defined by the National Incident-Based Reporting System</a:t>
            </a:r>
          </a:p>
          <a:p>
            <a:r>
              <a:rPr lang="en-US" dirty="0" smtClean="0"/>
              <a:t>Domestic violence, dating violence, and stalking as defined by Clery regulations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218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Notice is provided to the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Notice is provide to the Complainant and Respondent of the formal complaint with </a:t>
            </a:r>
          </a:p>
          <a:p>
            <a:pPr lvl="1"/>
            <a:r>
              <a:rPr lang="en-US" dirty="0" smtClean="0"/>
              <a:t>Charges – violation and which process within the policy</a:t>
            </a:r>
          </a:p>
          <a:p>
            <a:pPr lvl="1"/>
            <a:r>
              <a:rPr lang="en-US" dirty="0" smtClean="0"/>
              <a:t>Description of the allegation (who what when where)</a:t>
            </a:r>
          </a:p>
          <a:p>
            <a:pPr lvl="1"/>
            <a:r>
              <a:rPr lang="en-US" dirty="0" smtClean="0"/>
              <a:t>Presumption of no violation</a:t>
            </a:r>
          </a:p>
          <a:p>
            <a:pPr lvl="1"/>
            <a:r>
              <a:rPr lang="en-US" dirty="0" smtClean="0"/>
              <a:t>Statement parties will have access to review evidence at certain stages in the process</a:t>
            </a:r>
          </a:p>
          <a:p>
            <a:pPr lvl="1"/>
            <a:r>
              <a:rPr lang="en-US" dirty="0" smtClean="0"/>
              <a:t>Opportunity for supportive measures</a:t>
            </a:r>
          </a:p>
          <a:p>
            <a:pPr lvl="1"/>
            <a:r>
              <a:rPr lang="en-US" dirty="0" smtClean="0"/>
              <a:t>Request for interview</a:t>
            </a:r>
          </a:p>
          <a:p>
            <a:pPr lvl="1"/>
            <a:r>
              <a:rPr lang="en-US" dirty="0" smtClean="0"/>
              <a:t>Ability to have advisor (only 1 except for a diagnosed disability or language need)</a:t>
            </a:r>
          </a:p>
          <a:p>
            <a:pPr lvl="1"/>
            <a:r>
              <a:rPr lang="en-US" dirty="0" smtClean="0"/>
              <a:t>Informal/Adaptive resolution</a:t>
            </a:r>
          </a:p>
          <a:p>
            <a:pPr lvl="1"/>
            <a:r>
              <a:rPr lang="en-US" dirty="0" smtClean="0"/>
              <a:t>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0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get a job, and you get a job, and you get a job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Assignment of roles</a:t>
            </a:r>
          </a:p>
          <a:p>
            <a:pPr lvl="1"/>
            <a:r>
              <a:rPr lang="en-US" dirty="0" smtClean="0"/>
              <a:t>Title IX Grievance Process</a:t>
            </a:r>
          </a:p>
          <a:p>
            <a:pPr lvl="2"/>
            <a:r>
              <a:rPr lang="en-US" dirty="0" smtClean="0"/>
              <a:t>2 Investigator(s) – Usually 2</a:t>
            </a:r>
          </a:p>
          <a:p>
            <a:pPr lvl="2"/>
            <a:r>
              <a:rPr lang="en-US" dirty="0" smtClean="0"/>
              <a:t>2 Advisors – 1 for each party</a:t>
            </a:r>
          </a:p>
          <a:p>
            <a:pPr lvl="2"/>
            <a:r>
              <a:rPr lang="en-US" dirty="0" smtClean="0"/>
              <a:t>1 Dismissal Appeal Decision Maker</a:t>
            </a:r>
          </a:p>
          <a:p>
            <a:pPr lvl="2"/>
            <a:r>
              <a:rPr lang="en-US" dirty="0" smtClean="0"/>
              <a:t>3 Hearing Panel Members</a:t>
            </a:r>
          </a:p>
          <a:p>
            <a:pPr lvl="2"/>
            <a:r>
              <a:rPr lang="en-US" dirty="0" smtClean="0"/>
              <a:t>1-3 Appeal Decision Makers</a:t>
            </a:r>
          </a:p>
          <a:p>
            <a:pPr lvl="2"/>
            <a:r>
              <a:rPr lang="en-US" dirty="0" smtClean="0"/>
              <a:t>1 Title IX Coordinator/Hearing facilitator</a:t>
            </a:r>
          </a:p>
          <a:p>
            <a:pPr lvl="1"/>
            <a:r>
              <a:rPr lang="en-US" dirty="0" smtClean="0"/>
              <a:t>General Discrimination Grievance Process</a:t>
            </a:r>
          </a:p>
          <a:p>
            <a:pPr lvl="2"/>
            <a:r>
              <a:rPr lang="en-US" dirty="0" smtClean="0"/>
              <a:t>2 Investigators</a:t>
            </a:r>
          </a:p>
          <a:p>
            <a:pPr lvl="2"/>
            <a:r>
              <a:rPr lang="en-US" dirty="0" smtClean="0"/>
              <a:t>2 Advisors – ???</a:t>
            </a:r>
          </a:p>
          <a:p>
            <a:pPr lvl="2"/>
            <a:r>
              <a:rPr lang="en-US" dirty="0" smtClean="0"/>
              <a:t>1-3 Appeal Decision Makers</a:t>
            </a:r>
          </a:p>
          <a:p>
            <a:r>
              <a:rPr lang="en-US" dirty="0" smtClean="0"/>
              <a:t>Assigned early on in the process 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427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Informal/Adaptive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Informal resolution may be made available to the parties</a:t>
            </a:r>
          </a:p>
          <a:p>
            <a:pPr lvl="1"/>
            <a:r>
              <a:rPr lang="en-US" dirty="0" smtClean="0"/>
              <a:t>Can start it any time before finding is determined </a:t>
            </a:r>
          </a:p>
          <a:p>
            <a:pPr lvl="1"/>
            <a:r>
              <a:rPr lang="en-US" dirty="0" smtClean="0"/>
              <a:t>Can stop it at any time after they start</a:t>
            </a:r>
          </a:p>
          <a:p>
            <a:pPr lvl="1"/>
            <a:r>
              <a:rPr lang="en-US" dirty="0" smtClean="0"/>
              <a:t>Can only stop it once it begins one time</a:t>
            </a:r>
          </a:p>
          <a:p>
            <a:r>
              <a:rPr lang="en-US" dirty="0" smtClean="0"/>
              <a:t>ATSU has to be comfortable with it being utilized based on the allegations</a:t>
            </a:r>
          </a:p>
          <a:p>
            <a:r>
              <a:rPr lang="en-US" dirty="0" smtClean="0"/>
              <a:t>Both parties must agree</a:t>
            </a:r>
            <a:endParaRPr lang="en-US" dirty="0"/>
          </a:p>
          <a:p>
            <a:r>
              <a:rPr lang="en-US" dirty="0" smtClean="0"/>
              <a:t>Facilitated resolution without a finding by ATSU</a:t>
            </a:r>
          </a:p>
          <a:p>
            <a:pPr lvl="1"/>
            <a:r>
              <a:rPr lang="en-US" dirty="0" smtClean="0"/>
              <a:t>Facilitated discussion </a:t>
            </a:r>
          </a:p>
          <a:p>
            <a:pPr lvl="1"/>
            <a:r>
              <a:rPr lang="en-US" dirty="0" smtClean="0"/>
              <a:t>Shuttle diplomacy</a:t>
            </a:r>
          </a:p>
          <a:p>
            <a:pPr lvl="1"/>
            <a:r>
              <a:rPr lang="en-US" dirty="0" smtClean="0"/>
              <a:t>Restorative justice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38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Title IX Grievance Procedure</a:t>
            </a:r>
          </a:p>
          <a:p>
            <a:pPr lvl="1"/>
            <a:r>
              <a:rPr lang="en-US" dirty="0" smtClean="0"/>
              <a:t>Gather evidence and testimony</a:t>
            </a:r>
          </a:p>
          <a:p>
            <a:pPr lvl="1"/>
            <a:r>
              <a:rPr lang="en-US" dirty="0" smtClean="0"/>
              <a:t>Analyze for relevance </a:t>
            </a:r>
          </a:p>
          <a:p>
            <a:pPr lvl="1"/>
            <a:r>
              <a:rPr lang="en-US" dirty="0" smtClean="0"/>
              <a:t>Synthesize to develop evidentiary explanation of what occurred</a:t>
            </a:r>
          </a:p>
          <a:p>
            <a:pPr lvl="1"/>
            <a:r>
              <a:rPr lang="en-US" dirty="0" smtClean="0"/>
              <a:t>May touch on credibility but not much</a:t>
            </a:r>
          </a:p>
          <a:p>
            <a:pPr lvl="1"/>
            <a:r>
              <a:rPr lang="en-US" dirty="0" smtClean="0"/>
              <a:t>10 day review by parties of the draft</a:t>
            </a:r>
          </a:p>
          <a:p>
            <a:pPr lvl="1"/>
            <a:r>
              <a:rPr lang="en-US" dirty="0" smtClean="0"/>
              <a:t>10 day review by parties of the final</a:t>
            </a:r>
          </a:p>
          <a:p>
            <a:r>
              <a:rPr lang="en-US" dirty="0" smtClean="0"/>
              <a:t>General Discrimination Grievance Process</a:t>
            </a:r>
          </a:p>
          <a:p>
            <a:pPr lvl="1"/>
            <a:r>
              <a:rPr lang="en-US" dirty="0" smtClean="0"/>
              <a:t>Gather evidence and testimony</a:t>
            </a:r>
          </a:p>
          <a:p>
            <a:pPr lvl="1"/>
            <a:r>
              <a:rPr lang="en-US" dirty="0" smtClean="0"/>
              <a:t>Analyze, synthesize, and review for credibility</a:t>
            </a:r>
          </a:p>
          <a:p>
            <a:pPr lvl="1"/>
            <a:r>
              <a:rPr lang="en-US" dirty="0" smtClean="0"/>
              <a:t>Make a finding based on the preponderance of the evidence</a:t>
            </a:r>
          </a:p>
          <a:p>
            <a:pPr lvl="1"/>
            <a:r>
              <a:rPr lang="en-US" dirty="0" smtClean="0"/>
              <a:t>Make a recommendation on sanctioning to be referred to HR/Supervisor or Dean depending on employee/student status</a:t>
            </a:r>
          </a:p>
        </p:txBody>
      </p:sp>
    </p:spTree>
    <p:extLst>
      <p:ext uri="{BB962C8B-B14F-4D97-AF65-F5344CB8AC3E}">
        <p14:creationId xmlns:p14="http://schemas.microsoft.com/office/powerpoint/2010/main" val="86374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Prehearing Conference – Lead by Hearing Panel Chair</a:t>
            </a:r>
          </a:p>
          <a:p>
            <a:pPr lvl="1"/>
            <a:r>
              <a:rPr lang="en-US" dirty="0" smtClean="0"/>
              <a:t>Agenda of hearing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ines of questioning</a:t>
            </a:r>
          </a:p>
          <a:p>
            <a:pPr lvl="1"/>
            <a:r>
              <a:rPr lang="en-US" dirty="0" smtClean="0"/>
              <a:t>Relevance review process</a:t>
            </a:r>
          </a:p>
          <a:p>
            <a:pPr lvl="1"/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Hearing  </a:t>
            </a:r>
          </a:p>
          <a:p>
            <a:pPr lvl="1"/>
            <a:r>
              <a:rPr lang="en-US" dirty="0" smtClean="0"/>
              <a:t>Presentation of investigative report and question of investigators</a:t>
            </a:r>
          </a:p>
          <a:p>
            <a:pPr lvl="1"/>
            <a:r>
              <a:rPr lang="en-US" dirty="0" smtClean="0"/>
              <a:t>Testimony and witnesses by Complainant</a:t>
            </a:r>
          </a:p>
          <a:p>
            <a:pPr lvl="1"/>
            <a:r>
              <a:rPr lang="en-US" dirty="0" smtClean="0"/>
              <a:t>Testimony and witnesses by Respondent</a:t>
            </a:r>
          </a:p>
          <a:p>
            <a:pPr lvl="1"/>
            <a:r>
              <a:rPr lang="en-US" dirty="0" smtClean="0"/>
              <a:t>Assessing credibility</a:t>
            </a:r>
          </a:p>
          <a:p>
            <a:pPr lvl="1"/>
            <a:r>
              <a:rPr lang="en-US" dirty="0" smtClean="0"/>
              <a:t>Information not presented or not responded to in questioning by the party or witness at hearing is not available for consideration</a:t>
            </a:r>
          </a:p>
          <a:p>
            <a:pPr lvl="1"/>
            <a:r>
              <a:rPr lang="en-US" dirty="0" smtClean="0"/>
              <a:t>Make a determination </a:t>
            </a:r>
          </a:p>
          <a:p>
            <a:pPr lvl="1"/>
            <a:r>
              <a:rPr lang="en-US" dirty="0" smtClean="0"/>
              <a:t>Provide sanctions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48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2745</TotalTime>
  <Words>693</Words>
  <Application>Microsoft Office PowerPoint</Application>
  <PresentationFormat>Widescreen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How a Report of Discrimination Becomes a Finding</vt:lpstr>
      <vt:lpstr>A Report of Discrimination or Harassment is Made</vt:lpstr>
      <vt:lpstr>The Complainant makes their decision </vt:lpstr>
      <vt:lpstr>Definitions for Title IX grievance process</vt:lpstr>
      <vt:lpstr>Notice is provided to the parties</vt:lpstr>
      <vt:lpstr>You get a job, and you get a job, and you get a job</vt:lpstr>
      <vt:lpstr>Informal/Adaptive Resolution</vt:lpstr>
      <vt:lpstr>Investigation </vt:lpstr>
      <vt:lpstr>Hearing</vt:lpstr>
      <vt:lpstr>Appeal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 Report of Discrimination Becomes a Finding</dc:title>
  <dc:creator>John Gardner</dc:creator>
  <cp:lastModifiedBy>John Gardner</cp:lastModifiedBy>
  <cp:revision>9</cp:revision>
  <dcterms:created xsi:type="dcterms:W3CDTF">2020-08-04T20:57:37Z</dcterms:created>
  <dcterms:modified xsi:type="dcterms:W3CDTF">2020-08-06T18:43:33Z</dcterms:modified>
</cp:coreProperties>
</file>