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8" r:id="rId4"/>
    <p:sldId id="259" r:id="rId5"/>
    <p:sldId id="265" r:id="rId6"/>
    <p:sldId id="273" r:id="rId7"/>
    <p:sldId id="274" r:id="rId8"/>
    <p:sldId id="260" r:id="rId9"/>
    <p:sldId id="281" r:id="rId10"/>
    <p:sldId id="275" r:id="rId11"/>
    <p:sldId id="278" r:id="rId12"/>
    <p:sldId id="277" r:id="rId13"/>
    <p:sldId id="280" r:id="rId14"/>
    <p:sldId id="279" r:id="rId15"/>
    <p:sldId id="276" r:id="rId16"/>
    <p:sldId id="272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2D78D"/>
    <a:srgbClr val="DEE9C1"/>
    <a:srgbClr val="D3E2AC"/>
    <a:srgbClr val="F0F5E3"/>
    <a:srgbClr val="ECF5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73601E7-3B55-48B3-8529-B9DABFFCEA11}" type="datetimeFigureOut">
              <a:rPr lang="en-US" smtClean="0"/>
              <a:pPr/>
              <a:t>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7AB6577-FE6D-4E7E-857F-983E1AACB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1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52400" y="4267200"/>
            <a:ext cx="8991600" cy="25908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469128" y="2459736"/>
            <a:ext cx="3674872" cy="1691640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152400" y="0"/>
            <a:ext cx="3108527" cy="2286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3429000" y="1187932"/>
            <a:ext cx="5715000" cy="1114407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5382768" y="0"/>
            <a:ext cx="1743075" cy="1059111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3413428" y="0"/>
            <a:ext cx="1811260" cy="1059111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4"/>
          </p:nvPr>
        </p:nvSpPr>
        <p:spPr>
          <a:xfrm>
            <a:off x="609600" y="4572000"/>
            <a:ext cx="7924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5"/>
          </p:nvPr>
        </p:nvSpPr>
        <p:spPr>
          <a:xfrm>
            <a:off x="609600" y="5054600"/>
            <a:ext cx="73914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 userDrawn="1">
            <p:ph type="pic" sz="quarter" idx="16"/>
          </p:nvPr>
        </p:nvSpPr>
        <p:spPr>
          <a:xfrm>
            <a:off x="170688" y="2450592"/>
            <a:ext cx="5105400" cy="1664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auto">
          <a:xfrm>
            <a:off x="7300390" y="1"/>
            <a:ext cx="1843610" cy="1060703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4962144"/>
            <a:ext cx="2856737" cy="17526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172968" y="4953000"/>
            <a:ext cx="5779008" cy="174955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73736" y="164592"/>
            <a:ext cx="8805672" cy="461772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Placeholder 289"/>
          <p:cNvSpPr>
            <a:spLocks noGrp="1"/>
          </p:cNvSpPr>
          <p:nvPr>
            <p:ph type="body" sz="quarter" idx="13"/>
          </p:nvPr>
        </p:nvSpPr>
        <p:spPr>
          <a:xfrm>
            <a:off x="457200" y="2286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457200" y="6858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0" y="109728"/>
            <a:ext cx="5410200" cy="5748211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289"/>
          <p:cNvSpPr>
            <a:spLocks noGrp="1"/>
          </p:cNvSpPr>
          <p:nvPr>
            <p:ph type="body" sz="quarter" idx="15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5568696" y="1042416"/>
            <a:ext cx="3575304" cy="4824984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723131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399" y="3810000"/>
            <a:ext cx="5105401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52400" y="4038598"/>
            <a:ext cx="5105400" cy="1676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5577840" y="112776"/>
            <a:ext cx="3557619" cy="829056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715000" y="1188720"/>
            <a:ext cx="3310128" cy="23774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2" hasCustomPrompt="1"/>
          </p:nvPr>
        </p:nvSpPr>
        <p:spPr>
          <a:xfrm>
            <a:off x="152400" y="1143000"/>
            <a:ext cx="51054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en-US" dirty="0" smtClean="0"/>
              <a:t>Click the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118872"/>
            <a:ext cx="5404104" cy="5751577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5559553" y="1051560"/>
            <a:ext cx="3584448" cy="4818888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152400" y="1143001"/>
            <a:ext cx="5114544" cy="4572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695699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648323" y="1142999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5715000" y="1447800"/>
            <a:ext cx="3286124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89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14"/>
          <p:cNvSpPr>
            <a:spLocks noChangeArrowheads="1"/>
          </p:cNvSpPr>
          <p:nvPr userDrawn="1"/>
        </p:nvSpPr>
        <p:spPr bwMode="auto">
          <a:xfrm>
            <a:off x="5559552" y="112776"/>
            <a:ext cx="3580163" cy="829056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 userDrawn="1"/>
        </p:nvSpPr>
        <p:spPr bwMode="auto">
          <a:xfrm>
            <a:off x="0" y="109728"/>
            <a:ext cx="5422391" cy="5769864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5562600" y="1066800"/>
            <a:ext cx="3429000" cy="476707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152399" y="1219200"/>
            <a:ext cx="5105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52400" y="1562100"/>
            <a:ext cx="5105400" cy="209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400" y="3925824"/>
            <a:ext cx="51054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89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5541264" y="112776"/>
            <a:ext cx="3602737" cy="8382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 userDrawn="1"/>
        </p:nvSpPr>
        <p:spPr bwMode="auto">
          <a:xfrm>
            <a:off x="155448" y="164592"/>
            <a:ext cx="5614416" cy="4443984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15025" y="200025"/>
            <a:ext cx="3219450" cy="59721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124200" y="4800600"/>
            <a:ext cx="2676525" cy="1905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66879" y="4800600"/>
            <a:ext cx="2862071" cy="19050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464439" y="2152650"/>
            <a:ext cx="502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2"/>
          <p:cNvSpPr>
            <a:spLocks noChangeArrowheads="1"/>
          </p:cNvSpPr>
          <p:nvPr userDrawn="1"/>
        </p:nvSpPr>
        <p:spPr bwMode="auto">
          <a:xfrm>
            <a:off x="5943599" y="6248400"/>
            <a:ext cx="3200401" cy="609600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>
            <a:spLocks noChangeArrowheads="1"/>
          </p:cNvSpPr>
          <p:nvPr userDrawn="1"/>
        </p:nvSpPr>
        <p:spPr bwMode="auto">
          <a:xfrm>
            <a:off x="3021413" y="5927416"/>
            <a:ext cx="1158875" cy="914400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562601" y="5943600"/>
            <a:ext cx="3581400" cy="9144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258659" y="5943600"/>
            <a:ext cx="1155192" cy="914400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6096000"/>
            <a:ext cx="3276600" cy="555456"/>
            <a:chOff x="76200" y="6286500"/>
            <a:chExt cx="3276600" cy="555456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76200" y="6334125"/>
              <a:ext cx="1905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A.T.</a:t>
              </a:r>
              <a:r>
                <a:rPr lang="en-US" sz="900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Still University</a:t>
              </a:r>
            </a:p>
            <a:p>
              <a:r>
                <a:rPr lang="en-US" sz="900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5850 E. Still Circle</a:t>
              </a:r>
            </a:p>
            <a:p>
              <a:r>
                <a:rPr lang="en-US" sz="900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Mesa, AZ 85206</a:t>
              </a:r>
              <a:endPara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2209800" y="6438900"/>
              <a:ext cx="11430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5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www.ATSU.edu</a:t>
              </a:r>
              <a:endParaRPr lang="en-US" sz="85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981200" y="6286500"/>
              <a:ext cx="228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solidFill>
                    <a:srgbClr val="000000"/>
                  </a:solidFill>
                </a:rPr>
                <a:t>|</a:t>
              </a:r>
              <a:endParaRPr lang="en-US" sz="25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53" y="6137190"/>
            <a:ext cx="2865120" cy="4358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7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IMG_9920crop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10760" b="10760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85800" y="304800"/>
            <a:ext cx="7772400" cy="24384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Increasing Physical Therapy Students understanding of and skills for working with community dwelling older adults using the Matter of Balance: Managing Concerns About Falls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553200"/>
            <a:ext cx="2554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WWW.ATSU.edu</a:t>
            </a:r>
            <a:endParaRPr lang="en-US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562600"/>
            <a:ext cx="2625344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3124200"/>
            <a:ext cx="58476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Lori M. </a:t>
            </a:r>
            <a:r>
              <a:rPr lang="en-US" sz="2400" dirty="0" err="1" smtClean="0"/>
              <a:t>Bordenave</a:t>
            </a:r>
            <a:r>
              <a:rPr lang="en-US" sz="2400" dirty="0" smtClean="0"/>
              <a:t>, PT, </a:t>
            </a:r>
            <a:r>
              <a:rPr lang="en-US" sz="2400" dirty="0" err="1" smtClean="0"/>
              <a:t>DPT</a:t>
            </a:r>
            <a:r>
              <a:rPr lang="en-US" sz="2400" dirty="0" smtClean="0"/>
              <a:t>, </a:t>
            </a:r>
            <a:r>
              <a:rPr lang="en-US" sz="2400" dirty="0" err="1" smtClean="0"/>
              <a:t>MEd</a:t>
            </a:r>
            <a:endParaRPr lang="en-US" sz="2400" dirty="0" smtClean="0"/>
          </a:p>
          <a:p>
            <a:r>
              <a:rPr lang="en-US" sz="2400" dirty="0" smtClean="0"/>
              <a:t>Elton L. </a:t>
            </a:r>
            <a:r>
              <a:rPr lang="en-US" sz="2400" dirty="0" err="1" smtClean="0"/>
              <a:t>Bordenave</a:t>
            </a:r>
            <a:r>
              <a:rPr lang="en-US" sz="2400" dirty="0" smtClean="0"/>
              <a:t>, </a:t>
            </a:r>
            <a:r>
              <a:rPr lang="en-US" sz="2400" dirty="0" err="1" smtClean="0"/>
              <a:t>MEd</a:t>
            </a:r>
            <a:r>
              <a:rPr lang="en-US" sz="2400" dirty="0" smtClean="0"/>
              <a:t>, </a:t>
            </a:r>
            <a:r>
              <a:rPr lang="en-US" sz="2400" dirty="0" err="1" smtClean="0"/>
              <a:t>CHC</a:t>
            </a:r>
            <a:endParaRPr lang="en-US" sz="2400" dirty="0" smtClean="0"/>
          </a:p>
          <a:p>
            <a:r>
              <a:rPr lang="en-US" sz="2400" dirty="0" smtClean="0"/>
              <a:t>Cecelia Sartor </a:t>
            </a:r>
            <a:r>
              <a:rPr lang="en-US" sz="2400" dirty="0" err="1" smtClean="0"/>
              <a:t>Glittenberg</a:t>
            </a:r>
            <a:r>
              <a:rPr lang="en-US" sz="2400" dirty="0" smtClean="0"/>
              <a:t>, PT, PhD, </a:t>
            </a:r>
            <a:r>
              <a:rPr lang="en-US" sz="2400" dirty="0" err="1" smtClean="0"/>
              <a:t>NCS</a:t>
            </a:r>
            <a:endParaRPr lang="en-US" sz="2400" dirty="0" smtClean="0"/>
          </a:p>
          <a:p>
            <a:r>
              <a:rPr lang="en-US" sz="2400" dirty="0" smtClean="0"/>
              <a:t>Jeff Alexander, PhD, FAACVPR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52400" y="914400"/>
            <a:ext cx="5257800" cy="2667000"/>
          </a:xfrm>
        </p:spPr>
        <p:txBody>
          <a:bodyPr/>
          <a:lstStyle/>
          <a:p>
            <a:r>
              <a:rPr lang="en-US" sz="2400" dirty="0" smtClean="0"/>
              <a:t>“Prior </a:t>
            </a:r>
            <a:r>
              <a:rPr lang="en-US" sz="2400" dirty="0" smtClean="0"/>
              <a:t>to even meeting any of the participants, I think I had envisioned that they would all be quite old, frail, and have had fallen before, but on the first day my assumptions were proven incorrect</a:t>
            </a:r>
            <a:r>
              <a:rPr lang="en-US" sz="2400" dirty="0" smtClean="0"/>
              <a:t>.“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What do the students say?</a:t>
            </a:r>
            <a:endParaRPr lang="en-US" sz="2800" b="0" dirty="0" smtClean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476" y="1219200"/>
            <a:ext cx="347012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9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52400" y="914400"/>
            <a:ext cx="5105400" cy="4648200"/>
          </a:xfrm>
        </p:spPr>
        <p:txBody>
          <a:bodyPr/>
          <a:lstStyle/>
          <a:p>
            <a:r>
              <a:rPr lang="en-US" sz="2400" dirty="0" smtClean="0"/>
              <a:t>“Every </a:t>
            </a:r>
            <a:r>
              <a:rPr lang="en-US" sz="2400" dirty="0" smtClean="0"/>
              <a:t>single participant was excited to be there and eager to learn new exercises.  I was surprised how pleased they were about working with “young kids”.  The population I worked with was bright, energetic, and social.  Most of the participants were extremely mobile as well. This surprised me because I expected them to be less so; I pictured more dependent individuals who relied on assistive devices to ambulate</a:t>
            </a:r>
            <a:r>
              <a:rPr lang="en-US" dirty="0" smtClean="0"/>
              <a:t>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What do the students say?</a:t>
            </a:r>
            <a:endParaRPr lang="en-US" sz="2800" b="0" dirty="0" smtClean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581400" cy="27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52400" y="914400"/>
            <a:ext cx="5105400" cy="4648200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smtClean="0"/>
              <a:t>Each participant had something to offer and share with the group and really helped broaden my knowledge and insight as to what they go through on a daily basis</a:t>
            </a:r>
            <a:r>
              <a:rPr lang="en-US" sz="2400" dirty="0" smtClean="0"/>
              <a:t>.”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What do the students say?</a:t>
            </a:r>
            <a:endParaRPr lang="en-US" sz="2800" b="0" dirty="0" smtClean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97210"/>
            <a:ext cx="4190800" cy="27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9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52400" y="914400"/>
            <a:ext cx="5105400" cy="1676400"/>
          </a:xfrm>
        </p:spPr>
        <p:txBody>
          <a:bodyPr/>
          <a:lstStyle/>
          <a:p>
            <a:r>
              <a:rPr lang="en-US" sz="2400" dirty="0" smtClean="0"/>
              <a:t>“I </a:t>
            </a:r>
            <a:r>
              <a:rPr lang="en-US" sz="2400" dirty="0" smtClean="0"/>
              <a:t>learned how to feel confident in front of a class, how to adapt my teaching style, and about the senior population. </a:t>
            </a:r>
            <a:r>
              <a:rPr lang="en-US" sz="2400" dirty="0" smtClean="0"/>
              <a:t>“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What do the students say?</a:t>
            </a:r>
            <a:endParaRPr lang="en-US" sz="2800" b="0" dirty="0" smtClean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3276600" cy="49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Palatino Linotype" pitchFamily="18" charset="0"/>
              </a:rPr>
              <a:t>“This project has influenced my potential to participate in future volunteer programs as a leader in my community.  This was my first teaching role I have participated in besides teaching kids and it has given me the enthusiasm to continue to be a leader.  I now have the confidence to teach other courses, which in the long run will carry over to educating others in the clinical setting.”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304800" y="1981200"/>
            <a:ext cx="5029200" cy="35814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It Takes Time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Be up front and be flexible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Simple, consistent communication is key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Make it easy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Faculty participation is essential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What we learned along the way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 descr="photo of fountain hills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0" y="1905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1648279" y="5485223"/>
            <a:ext cx="254218" cy="256697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123" y="2"/>
              </a:cxn>
              <a:cxn ang="0">
                <a:pos x="141" y="7"/>
              </a:cxn>
              <a:cxn ang="0">
                <a:pos x="157" y="14"/>
              </a:cxn>
              <a:cxn ang="0">
                <a:pos x="172" y="25"/>
              </a:cxn>
              <a:cxn ang="0">
                <a:pos x="184" y="38"/>
              </a:cxn>
              <a:cxn ang="0">
                <a:pos x="194" y="52"/>
              </a:cxn>
              <a:cxn ang="0">
                <a:pos x="202" y="69"/>
              </a:cxn>
              <a:cxn ang="0">
                <a:pos x="207" y="86"/>
              </a:cxn>
              <a:cxn ang="0">
                <a:pos x="209" y="105"/>
              </a:cxn>
              <a:cxn ang="0">
                <a:pos x="207" y="124"/>
              </a:cxn>
              <a:cxn ang="0">
                <a:pos x="202" y="142"/>
              </a:cxn>
              <a:cxn ang="0">
                <a:pos x="194" y="159"/>
              </a:cxn>
              <a:cxn ang="0">
                <a:pos x="184" y="173"/>
              </a:cxn>
              <a:cxn ang="0">
                <a:pos x="172" y="186"/>
              </a:cxn>
              <a:cxn ang="0">
                <a:pos x="157" y="196"/>
              </a:cxn>
              <a:cxn ang="0">
                <a:pos x="141" y="204"/>
              </a:cxn>
              <a:cxn ang="0">
                <a:pos x="123" y="209"/>
              </a:cxn>
              <a:cxn ang="0">
                <a:pos x="105" y="211"/>
              </a:cxn>
              <a:cxn ang="0">
                <a:pos x="86" y="209"/>
              </a:cxn>
              <a:cxn ang="0">
                <a:pos x="68" y="204"/>
              </a:cxn>
              <a:cxn ang="0">
                <a:pos x="52" y="196"/>
              </a:cxn>
              <a:cxn ang="0">
                <a:pos x="37" y="186"/>
              </a:cxn>
              <a:cxn ang="0">
                <a:pos x="25" y="173"/>
              </a:cxn>
              <a:cxn ang="0">
                <a:pos x="15" y="159"/>
              </a:cxn>
              <a:cxn ang="0">
                <a:pos x="7" y="142"/>
              </a:cxn>
              <a:cxn ang="0">
                <a:pos x="2" y="124"/>
              </a:cxn>
              <a:cxn ang="0">
                <a:pos x="0" y="105"/>
              </a:cxn>
              <a:cxn ang="0">
                <a:pos x="2" y="86"/>
              </a:cxn>
              <a:cxn ang="0">
                <a:pos x="7" y="69"/>
              </a:cxn>
              <a:cxn ang="0">
                <a:pos x="15" y="52"/>
              </a:cxn>
              <a:cxn ang="0">
                <a:pos x="25" y="38"/>
              </a:cxn>
              <a:cxn ang="0">
                <a:pos x="37" y="25"/>
              </a:cxn>
              <a:cxn ang="0">
                <a:pos x="52" y="14"/>
              </a:cxn>
              <a:cxn ang="0">
                <a:pos x="68" y="7"/>
              </a:cxn>
              <a:cxn ang="0">
                <a:pos x="86" y="2"/>
              </a:cxn>
              <a:cxn ang="0">
                <a:pos x="105" y="0"/>
              </a:cxn>
            </a:cxnLst>
            <a:rect l="0" t="0" r="r" b="b"/>
            <a:pathLst>
              <a:path w="209" h="211">
                <a:moveTo>
                  <a:pt x="105" y="0"/>
                </a:moveTo>
                <a:lnTo>
                  <a:pt x="123" y="2"/>
                </a:lnTo>
                <a:lnTo>
                  <a:pt x="141" y="7"/>
                </a:lnTo>
                <a:lnTo>
                  <a:pt x="157" y="14"/>
                </a:lnTo>
                <a:lnTo>
                  <a:pt x="172" y="25"/>
                </a:lnTo>
                <a:lnTo>
                  <a:pt x="184" y="38"/>
                </a:lnTo>
                <a:lnTo>
                  <a:pt x="194" y="52"/>
                </a:lnTo>
                <a:lnTo>
                  <a:pt x="202" y="69"/>
                </a:lnTo>
                <a:lnTo>
                  <a:pt x="207" y="86"/>
                </a:lnTo>
                <a:lnTo>
                  <a:pt x="209" y="105"/>
                </a:lnTo>
                <a:lnTo>
                  <a:pt x="207" y="124"/>
                </a:lnTo>
                <a:lnTo>
                  <a:pt x="202" y="142"/>
                </a:lnTo>
                <a:lnTo>
                  <a:pt x="194" y="159"/>
                </a:lnTo>
                <a:lnTo>
                  <a:pt x="184" y="173"/>
                </a:lnTo>
                <a:lnTo>
                  <a:pt x="172" y="186"/>
                </a:lnTo>
                <a:lnTo>
                  <a:pt x="157" y="196"/>
                </a:lnTo>
                <a:lnTo>
                  <a:pt x="141" y="204"/>
                </a:lnTo>
                <a:lnTo>
                  <a:pt x="123" y="209"/>
                </a:lnTo>
                <a:lnTo>
                  <a:pt x="105" y="211"/>
                </a:lnTo>
                <a:lnTo>
                  <a:pt x="86" y="209"/>
                </a:lnTo>
                <a:lnTo>
                  <a:pt x="68" y="204"/>
                </a:lnTo>
                <a:lnTo>
                  <a:pt x="52" y="196"/>
                </a:lnTo>
                <a:lnTo>
                  <a:pt x="37" y="186"/>
                </a:lnTo>
                <a:lnTo>
                  <a:pt x="25" y="173"/>
                </a:lnTo>
                <a:lnTo>
                  <a:pt x="15" y="159"/>
                </a:lnTo>
                <a:lnTo>
                  <a:pt x="7" y="142"/>
                </a:lnTo>
                <a:lnTo>
                  <a:pt x="2" y="124"/>
                </a:lnTo>
                <a:lnTo>
                  <a:pt x="0" y="105"/>
                </a:lnTo>
                <a:lnTo>
                  <a:pt x="2" y="86"/>
                </a:lnTo>
                <a:lnTo>
                  <a:pt x="7" y="69"/>
                </a:lnTo>
                <a:lnTo>
                  <a:pt x="15" y="52"/>
                </a:lnTo>
                <a:lnTo>
                  <a:pt x="25" y="38"/>
                </a:lnTo>
                <a:lnTo>
                  <a:pt x="37" y="25"/>
                </a:lnTo>
                <a:lnTo>
                  <a:pt x="52" y="14"/>
                </a:lnTo>
                <a:lnTo>
                  <a:pt x="68" y="7"/>
                </a:lnTo>
                <a:lnTo>
                  <a:pt x="86" y="2"/>
                </a:lnTo>
                <a:lnTo>
                  <a:pt x="105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5410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pic>
        <p:nvPicPr>
          <p:cNvPr id="11" name="Picture 10" descr="Photo of Gover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515722" cy="434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486400"/>
            <a:ext cx="2625344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248400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lbordenave@atsu.edu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52400" y="228600"/>
            <a:ext cx="5076825" cy="1447800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A.T.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Still University Geriatrics Initiative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“Develop </a:t>
            </a:r>
            <a:r>
              <a:rPr lang="en-US" sz="1800" dirty="0">
                <a:latin typeface="+mn-lt"/>
              </a:rPr>
              <a:t>a new generation of health professionals with a passion for improving the quality of life for seniors</a:t>
            </a:r>
            <a:r>
              <a:rPr lang="en-US" sz="1800" dirty="0" smtClean="0">
                <a:latin typeface="+mn-lt"/>
              </a:rPr>
              <a:t>.”</a:t>
            </a:r>
            <a:endParaRPr lang="en-US" sz="1800" dirty="0">
              <a:latin typeface="+mn-lt"/>
            </a:endParaRP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1"/>
          </p:nvPr>
        </p:nvSpPr>
        <p:spPr>
          <a:xfrm>
            <a:off x="228600" y="1295400"/>
            <a:ext cx="5105400" cy="457199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Established by the university board of directors in 2004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Focused on both in class “didactic” education and community based “service learning”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Specifically called for establishing collaborations with external entities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Model programs that improve the quality of life for seniors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3" r="24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715000" y="3620568"/>
            <a:ext cx="32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Initiative Mission Statement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704" y="1097280"/>
            <a:ext cx="3429001" cy="234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22"/>
          </p:nvPr>
        </p:nvSpPr>
        <p:spPr>
          <a:xfrm>
            <a:off x="5715000" y="1142998"/>
            <a:ext cx="3200398" cy="381001"/>
          </a:xfrm>
        </p:spPr>
        <p:txBody>
          <a:bodyPr/>
          <a:lstStyle/>
          <a:p>
            <a:r>
              <a:rPr lang="en-US" sz="2200" b="0" dirty="0" smtClean="0">
                <a:latin typeface="+mn-lt"/>
              </a:rPr>
              <a:t>Scope of Practice</a:t>
            </a:r>
            <a:endParaRPr lang="en-US" sz="2200" b="0" dirty="0">
              <a:latin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5715000" y="1828800"/>
            <a:ext cx="3124200" cy="3048000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Definition:</a:t>
            </a:r>
          </a:p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range of </a:t>
            </a:r>
            <a:r>
              <a:rPr lang="en-US" sz="2000" dirty="0" smtClean="0">
                <a:latin typeface="+mn-lt"/>
              </a:rPr>
              <a:t>responsibility–</a:t>
            </a:r>
            <a:r>
              <a:rPr lang="en-US" sz="2000" dirty="0" err="1" smtClean="0">
                <a:latin typeface="+mn-lt"/>
              </a:rPr>
              <a:t>e.g</a:t>
            </a:r>
            <a:r>
              <a:rPr lang="en-US" sz="2000" dirty="0">
                <a:latin typeface="+mn-lt"/>
              </a:rPr>
              <a:t>, types of </a:t>
            </a:r>
            <a:r>
              <a:rPr lang="en-US" sz="2000" dirty="0" smtClean="0">
                <a:latin typeface="+mn-lt"/>
              </a:rPr>
              <a:t>patients  </a:t>
            </a:r>
            <a:r>
              <a:rPr lang="en-US" sz="2000" dirty="0">
                <a:latin typeface="+mn-lt"/>
              </a:rPr>
              <a:t>or caseload and practice guidelines that determine the boundaries within which a </a:t>
            </a:r>
            <a:r>
              <a:rPr lang="en-US" sz="2000" dirty="0" smtClean="0">
                <a:latin typeface="+mn-lt"/>
              </a:rPr>
              <a:t>physician</a:t>
            </a:r>
            <a:r>
              <a:rPr lang="en-US" sz="2000" dirty="0">
                <a:latin typeface="+mn-lt"/>
              </a:rPr>
              <a:t>, or other professional, </a:t>
            </a:r>
            <a:r>
              <a:rPr lang="en-US" sz="2000" dirty="0" smtClean="0">
                <a:latin typeface="+mn-lt"/>
              </a:rPr>
              <a:t>practices.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54864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Developing the Outreach: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2004-2008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What could students do (that they would care about)?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Supervision?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What could we do that would be useful and effective?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Where would we find a population to help?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What about the lawyers? 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sz="2200" dirty="0" smtClean="0">
                <a:latin typeface="+mn-lt"/>
              </a:rPr>
              <a:t>Falls in Arizona</a:t>
            </a:r>
            <a:endParaRPr lang="en-US" sz="2200" dirty="0">
              <a:latin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5715000" y="1676400"/>
            <a:ext cx="3200400" cy="3810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In 2006, Arizona ranked 5</a:t>
            </a:r>
            <a:r>
              <a:rPr lang="en-US" sz="2000" b="1" baseline="30000" dirty="0" smtClean="0">
                <a:latin typeface="+mn-lt"/>
              </a:rPr>
              <a:t>th </a:t>
            </a:r>
            <a:r>
              <a:rPr lang="en-US" sz="2000" b="1" dirty="0" smtClean="0">
                <a:latin typeface="+mn-lt"/>
              </a:rPr>
              <a:t>in the nation for unintentional fall-related deaths among adults age 65 years and </a:t>
            </a:r>
            <a:r>
              <a:rPr lang="en-US" sz="2000" b="1" dirty="0" err="1" smtClean="0">
                <a:latin typeface="+mn-lt"/>
              </a:rPr>
              <a:t>older.</a:t>
            </a:r>
            <a:r>
              <a:rPr lang="en-US" sz="2000" b="1" baseline="30000" dirty="0" err="1" smtClean="0">
                <a:latin typeface="+mn-lt"/>
              </a:rPr>
              <a:t>1</a:t>
            </a:r>
            <a:r>
              <a:rPr lang="en-US" sz="2000" b="1" baseline="30000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baseline="30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Between 2000 and 2008, there was a 91 percent increase in the rate of deaths over nine years. </a:t>
            </a:r>
            <a:endParaRPr lang="en-US" sz="2000" b="1" dirty="0">
              <a:latin typeface="+mn-lt"/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5486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Falls &amp; Older Adults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Falls represent a problem with a multi-disciplinary solution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Falls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are epidemic and support for prevention efforts is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widespread</a:t>
            </a:r>
            <a:endParaRPr lang="en-US" sz="2800" b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5715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Matter of Balance: Managing Concerns About Falls</a:t>
            </a: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Research by </a:t>
            </a:r>
            <a:r>
              <a:rPr lang="en-US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Roybal</a:t>
            </a:r>
            <a:r>
              <a:rPr lang="en-US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Center for Enhancement of Late-Life Function at Boston University.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Designed to reduce the fear of falling and increase the activity levels of older adults who have concerns about falls</a:t>
            </a:r>
            <a:r>
              <a:rPr lang="en-US" b="0" i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</a:pPr>
            <a:endParaRPr lang="en-US" b="0" i="1" dirty="0" smtClean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alleghanywellnesscenter.com/wp-content/uploads/2012/09/M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099660" cy="3657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49530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/>
              <a:t>* </a:t>
            </a:r>
            <a:r>
              <a:rPr lang="en-US" sz="1200" dirty="0" err="1" smtClean="0"/>
              <a:t>Tennsdedt</a:t>
            </a:r>
            <a:r>
              <a:rPr lang="en-US" sz="1200" dirty="0" smtClean="0"/>
              <a:t>, S., Howland, J., </a:t>
            </a:r>
            <a:r>
              <a:rPr lang="en-US" sz="1200" dirty="0" err="1" smtClean="0"/>
              <a:t>Lachman</a:t>
            </a:r>
            <a:r>
              <a:rPr lang="en-US" sz="1200" dirty="0" smtClean="0"/>
              <a:t>, M., Peterson, E., </a:t>
            </a:r>
            <a:r>
              <a:rPr lang="en-US" sz="1200" dirty="0" err="1" smtClean="0"/>
              <a:t>Kasten</a:t>
            </a:r>
            <a:r>
              <a:rPr lang="en-US" sz="1200" dirty="0" smtClean="0"/>
              <a:t>, L. &amp; </a:t>
            </a:r>
            <a:r>
              <a:rPr lang="en-US" sz="1200" dirty="0" err="1" smtClean="0"/>
              <a:t>Jette</a:t>
            </a:r>
            <a:r>
              <a:rPr lang="en-US" sz="1200" dirty="0" smtClean="0"/>
              <a:t>, A. (1998). A randomized, controlled trail of a group intervention to reduce fear of falling and associated activity restriction in older adults. </a:t>
            </a:r>
            <a:r>
              <a:rPr lang="en-US" sz="1200" i="1" dirty="0" smtClean="0"/>
              <a:t>Journal of Gerontology, Psychological Sciences,</a:t>
            </a:r>
            <a:r>
              <a:rPr lang="en-US" sz="1200" dirty="0" smtClean="0"/>
              <a:t> </a:t>
            </a:r>
            <a:r>
              <a:rPr lang="en-US" sz="1200" dirty="0" err="1" smtClean="0"/>
              <a:t>54B</a:t>
            </a:r>
            <a:r>
              <a:rPr lang="en-US" sz="1200" dirty="0" smtClean="0"/>
              <a:t> (6), </a:t>
            </a:r>
            <a:r>
              <a:rPr lang="en-US" sz="1200" dirty="0" err="1" smtClean="0"/>
              <a:t>P384-P392</a:t>
            </a:r>
            <a:r>
              <a:rPr lang="en-US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5410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Matter of Balance: Managing Concerns About Falls</a:t>
            </a: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Master Trainers</a:t>
            </a: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Faculty and community partners</a:t>
            </a:r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Volunteer Lay Leaders</a:t>
            </a: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Students as coaches</a:t>
            </a:r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8 week class</a:t>
            </a:r>
          </a:p>
          <a:p>
            <a:pPr marL="1085850" lvl="1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Off campus in community settings</a:t>
            </a:r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28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742" y="2133600"/>
            <a:ext cx="415503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228600" y="1447800"/>
            <a:ext cx="4953000" cy="38862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Access to the population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Flexibility in scheduling programming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Committed to health education programming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Willing to embrace evidence based methods.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Committed &amp; enthusiastic site management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Identifying the Right Community Partners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06680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Partners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8" descr="city-of-phoen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76400"/>
            <a:ext cx="1600200" cy="974891"/>
          </a:xfrm>
          <a:prstGeom prst="rect">
            <a:avLst/>
          </a:prstGeom>
        </p:spPr>
      </p:pic>
      <p:pic>
        <p:nvPicPr>
          <p:cNvPr id="10" name="Picture 9" descr="e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900" y="1752600"/>
            <a:ext cx="1816100" cy="838200"/>
          </a:xfrm>
          <a:prstGeom prst="rect">
            <a:avLst/>
          </a:prstGeom>
        </p:spPr>
      </p:pic>
      <p:pic>
        <p:nvPicPr>
          <p:cNvPr id="12" name="Picture 11" descr="SCAN 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05200"/>
            <a:ext cx="1219200" cy="914400"/>
          </a:xfrm>
          <a:prstGeom prst="rect">
            <a:avLst/>
          </a:prstGeom>
        </p:spPr>
      </p:pic>
      <p:pic>
        <p:nvPicPr>
          <p:cNvPr id="4098" name="Picture 2" descr="Banner Health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733800"/>
            <a:ext cx="917221" cy="990600"/>
          </a:xfrm>
          <a:prstGeom prst="rect">
            <a:avLst/>
          </a:prstGeom>
          <a:noFill/>
        </p:spPr>
      </p:pic>
      <p:pic>
        <p:nvPicPr>
          <p:cNvPr id="4100" name="Picture 4" descr="http://www.thebarrow.org/stellent/fragments/v2GetSiteLogo/images/BarrowV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953000"/>
            <a:ext cx="4497653" cy="838200"/>
          </a:xfrm>
          <a:prstGeom prst="rect">
            <a:avLst/>
          </a:prstGeom>
          <a:noFill/>
        </p:spPr>
      </p:pic>
      <p:pic>
        <p:nvPicPr>
          <p:cNvPr id="4102" name="Picture 6" descr="Hometown America Communit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819400"/>
            <a:ext cx="3181350" cy="352426"/>
          </a:xfrm>
          <a:prstGeom prst="rect">
            <a:avLst/>
          </a:prstGeom>
          <a:noFill/>
        </p:spPr>
      </p:pic>
      <p:pic>
        <p:nvPicPr>
          <p:cNvPr id="4104" name="Picture 8" descr="http://www.scottsdaleaz.gov/Sites/4/templates/images/logo_scottsdal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3429000"/>
            <a:ext cx="95250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0" y="4953000"/>
            <a:ext cx="6400800" cy="1295400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  <a:latin typeface="+mn-lt"/>
              </a:rPr>
              <a:t>Outcomes</a:t>
            </a:r>
            <a:endParaRPr lang="en-US" sz="6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Users\Lori\Desktop\BA0B3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105400" cy="53340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+mn-lt"/>
              </a:rPr>
              <a:t>What do the students get?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Experience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teaching an evidence-based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Interaction with older adults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Enhanced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understanding and awareness of aging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Experience working in an interdisciplinary team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Unexpected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discoveries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 descr="IMG_9960red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3200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15334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lharris_travel">
      <a:majorFont>
        <a:latin typeface="times new roman"/>
        <a:ea typeface=""/>
        <a:cs typeface=""/>
      </a:majorFont>
      <a:minorFont>
        <a:latin typeface="Trebus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E8AA36-F33F-41D9-8BB3-2FE38E87B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TS101915334</Template>
  <TotalTime>857</TotalTime>
  <Words>779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TS101915334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Elton Bordenave</dc:creator>
  <cp:lastModifiedBy>Lori</cp:lastModifiedBy>
  <cp:revision>61</cp:revision>
  <cp:lastPrinted>2013-02-11T04:18:51Z</cp:lastPrinted>
  <dcterms:created xsi:type="dcterms:W3CDTF">2011-07-18T23:22:31Z</dcterms:created>
  <dcterms:modified xsi:type="dcterms:W3CDTF">2014-02-02T02:23:14Z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TC019153349991</vt:lpwstr>
  </property>
</Properties>
</file>